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33"/>
  </p:notesMasterIdLst>
  <p:handoutMasterIdLst>
    <p:handoutMasterId r:id="rId34"/>
  </p:handoutMasterIdLst>
  <p:sldIdLst>
    <p:sldId id="256" r:id="rId3"/>
    <p:sldId id="302" r:id="rId4"/>
    <p:sldId id="378" r:id="rId5"/>
    <p:sldId id="377" r:id="rId6"/>
    <p:sldId id="372" r:id="rId7"/>
    <p:sldId id="374" r:id="rId8"/>
    <p:sldId id="375" r:id="rId9"/>
    <p:sldId id="368" r:id="rId10"/>
    <p:sldId id="359" r:id="rId11"/>
    <p:sldId id="312" r:id="rId12"/>
    <p:sldId id="310" r:id="rId13"/>
    <p:sldId id="311" r:id="rId14"/>
    <p:sldId id="356" r:id="rId15"/>
    <p:sldId id="352" r:id="rId16"/>
    <p:sldId id="322" r:id="rId17"/>
    <p:sldId id="376" r:id="rId18"/>
    <p:sldId id="360" r:id="rId19"/>
    <p:sldId id="361" r:id="rId20"/>
    <p:sldId id="362" r:id="rId21"/>
    <p:sldId id="364" r:id="rId22"/>
    <p:sldId id="363" r:id="rId23"/>
    <p:sldId id="349" r:id="rId24"/>
    <p:sldId id="350" r:id="rId25"/>
    <p:sldId id="357" r:id="rId26"/>
    <p:sldId id="331" r:id="rId27"/>
    <p:sldId id="358" r:id="rId28"/>
    <p:sldId id="338" r:id="rId29"/>
    <p:sldId id="380" r:id="rId30"/>
    <p:sldId id="379" r:id="rId31"/>
    <p:sldId id="348" r:id="rId32"/>
  </p:sldIdLst>
  <p:sldSz cx="9144000" cy="5143500" type="screen16x9"/>
  <p:notesSz cx="6858000" cy="9144000"/>
  <p:embeddedFontLst>
    <p:embeddedFont>
      <p:font typeface="Consolas" panose="020B0609020204030204" pitchFamily="49" charset="0"/>
      <p:regular r:id="rId35"/>
      <p:bold r:id="rId36"/>
      <p:italic r:id="rId37"/>
      <p:boldItalic r:id="rId38"/>
    </p:embeddedFont>
    <p:embeddedFont>
      <p:font typeface="Helvetica Neue" panose="020B060402020202020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er ..." initials="S." lastIdx="2" clrIdx="0">
    <p:extLst>
      <p:ext uri="{19B8F6BF-5375-455C-9EA6-DF929625EA0E}">
        <p15:presenceInfo xmlns:p15="http://schemas.microsoft.com/office/powerpoint/2012/main" userId="f019af4492cc29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7AB871-E62A-40E1-8314-F6DF2CF82CA6}">
  <a:tblStyle styleId="{CE7AB871-E62A-40E1-8314-F6DF2CF82CA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7326" autoAdjust="0"/>
  </p:normalViewPr>
  <p:slideViewPr>
    <p:cSldViewPr snapToGrid="0">
      <p:cViewPr varScale="1">
        <p:scale>
          <a:sx n="64" d="100"/>
          <a:sy n="64" d="100"/>
        </p:scale>
        <p:origin x="67" y="480"/>
      </p:cViewPr>
      <p:guideLst>
        <p:guide orient="horz" pos="1620"/>
        <p:guide pos="2880"/>
      </p:guideLst>
    </p:cSldViewPr>
  </p:slideViewPr>
  <p:outlineViewPr>
    <p:cViewPr>
      <p:scale>
        <a:sx n="33" d="100"/>
        <a:sy n="33" d="100"/>
      </p:scale>
      <p:origin x="0" y="-6372"/>
    </p:cViewPr>
  </p:outlineViewPr>
  <p:notesTextViewPr>
    <p:cViewPr>
      <p:scale>
        <a:sx n="125" d="100"/>
        <a:sy n="125" d="100"/>
      </p:scale>
      <p:origin x="0" y="0"/>
    </p:cViewPr>
  </p:notesTextViewPr>
  <p:sorterViewPr>
    <p:cViewPr>
      <p:scale>
        <a:sx n="200" d="100"/>
        <a:sy n="200" d="100"/>
      </p:scale>
      <p:origin x="0" y="-14346"/>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C6B1D1-5B76-4AF4-A669-42DA0AA37A57}" type="datetimeFigureOut">
              <a:rPr lang="en-US" smtClean="0"/>
              <a:t>14/10/2019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5F8533-F644-477D-A23B-2E694FF23018}" type="slidenum">
              <a:rPr lang="en-US" smtClean="0"/>
              <a:t>‹#›</a:t>
            </a:fld>
            <a:endParaRPr lang="en-US"/>
          </a:p>
        </p:txBody>
      </p:sp>
    </p:spTree>
    <p:extLst>
      <p:ext uri="{BB962C8B-B14F-4D97-AF65-F5344CB8AC3E}">
        <p14:creationId xmlns:p14="http://schemas.microsoft.com/office/powerpoint/2010/main" val="1315270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oogle.com/imgres?imgurl=https%3A%2F%2Fdocs.microsoft.com%2Fen-us%2Fsql%2Fadvanced-analytics%2Fmedia%2Fml-service-value-add.png%3Fview%3Dsql-server-2017&amp;imgrefurl=https%3A%2F%2Fdocs.microsoft.com%2Fen-us%2Fsql%2Fadvanced-analytics%2Fconcepts%2Fextensibility-framework&amp;docid=R2XuMMu-0_qwEM&amp;tbnid=jrdfTA1Kwmgf2M%3A&amp;vet=1&amp;w=372&amp;h=208&amp;bih=923&amp;biw=958&amp;ved=2ahUKEwjpzNK1pNbkAhWky4UKHYilDDoQxiAoBXoECAEQIQ&amp;iact=c&amp;ictx=1#h=208&amp;imgdii=xS1jQJfD19zncM:&amp;vet=1&amp;w=372"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pythonspot.com/tag/sq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ssqltips.com/sqlservertip/4747/sql-server-spexecuteexternalscript-stored-procedure-exampl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oogle.com/search?rlz=1C1CHBF_enLB766LB766&amp;biw=1920&amp;bih=937&amp;tbm=isch&amp;sxsrf=ACYBGNSM7ln_2XVFs9nxdkYizXLgA_uFvQ%3A1567720951135&amp;sa=1&amp;ei=94VxXf70B4rEgQazwJ2oBg&amp;q=dba+icon&amp;oq=dba+ico&amp;gs_l=img.3.0.0.110663.112391..114221...1.0..0.170.1256.0j8......0....1..gws-wiz-img.......35i39j0i67j0i24.oo0UdZr6Bn0#imgrc=_"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oogle.com/url?sa=i&amp;source=images&amp;cd=&amp;cad=rja&amp;uact=8&amp;ved=2ahUKEwjgvvjrgZXlAhUJ1hoKHZU2DTIQjRx6BAgBEAQ&amp;url=https%3A%2F%2Fwww.thinkful.com%2Fblog%2Finsights-on-the-data-science-job-market-analyzing-7k-data-science-job-descriptions%2F&amp;psig=AOvVaw2Xk68_T3rkbkXqIuIR90Bi&amp;ust=157091104028383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tlantic.net/cloud-hosting/how-to-using-basic-sql-syntax/"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atlantic.net/what-is-mssql/" TargetMode="External"/><Relationship Id="rId5" Type="http://schemas.openxmlformats.org/officeDocument/2006/relationships/hyperlink" Target="https://www.google.com/imgres?imgurl=https%3A%2F%2Fimage.slidesharecdn.com%2Fsqlserver-160406091219%2F95%2Fwhat-is-sql-server-2-638.jpg%3Fcb%3D1463133949&amp;imgrefurl=https%3A%2F%2Fwww.slideshare.net%2Fcpdindia2%2Fsql-server-60550586&amp;docid=IE6DT03bf0uQkM&amp;tbnid=V70Rv0EKekZ8TM%3A&amp;vet=10ahUKEwiQwZH6stjkAhXp0eAKHeKRCqoQMwhkKAcwBw..i&amp;w=638&amp;h=359&amp;bih=937&amp;biw=1920&amp;q=What%20is%20MSSQL&amp;ved=0ahUKEwiQwZH6stjkAhXp0eAKHeKRCqoQMwhkKAcwBw&amp;iact=mrc&amp;uact=8" TargetMode="External"/><Relationship Id="rId4" Type="http://schemas.openxmlformats.org/officeDocument/2006/relationships/hyperlink" Target="https://blog.sqlizer.io/posts/sql-43/"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tlantic.net/what-is-mssql/"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quora.com/Who-developed-SQL" TargetMode="External"/><Relationship Id="rId4" Type="http://schemas.openxmlformats.org/officeDocument/2006/relationships/hyperlink" Target="https://en.wikipedia.org/wiki/SQ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ogle.com/search?rlz=1C1CHBF_enLB766LB766&amp;biw=1920&amp;bih=937&amp;tbm=isch&amp;sxsrf=ACYBGNSM7ln_2XVFs9nxdkYizXLgA_uFvQ%3A1567720951135&amp;sa=1&amp;ei=94VxXf70B4rEgQazwJ2oBg&amp;q=dba+icon&amp;oq=dba+ico&amp;gs_l=img.3.0.0.110663.112391..114221...1.0..0.170.1256.0j8......0....1..gws-wiz-img.......35i39j0i67j0i24.oo0UdZr6Bn0#imgrc=_"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1157d5f52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https://www.forbes.com/sites/oracle/2019/09/03/how-dbas-can-get-data-science-cred-fast/#11baf3d770a5</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Machine Learning is</a:t>
            </a:r>
            <a:r>
              <a:rPr lang="en-US" baseline="0" dirty="0" smtClean="0"/>
              <a:t> in your database, its about data , being a DBA will increase the chance of understanding and practicing AI.</a:t>
            </a:r>
          </a:p>
          <a:p>
            <a:pPr marL="0" lvl="0" indent="0" algn="l" rtl="0">
              <a:spcBef>
                <a:spcPts val="0"/>
              </a:spcBef>
              <a:spcAft>
                <a:spcPts val="0"/>
              </a:spcAft>
              <a:buNone/>
            </a:pPr>
            <a:r>
              <a:rPr lang="en-US" baseline="0" dirty="0" smtClean="0"/>
              <a:t>Since you are more familiar about data, manipulating the data, exploring it, detecting outlier,…</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Together will explore the power of SQL and act like a pro dba.</a:t>
            </a:r>
          </a:p>
          <a:p>
            <a:pPr marL="0" lvl="0" indent="0" algn="l" rtl="0">
              <a:spcBef>
                <a:spcPts val="0"/>
              </a:spcBef>
              <a:spcAft>
                <a:spcPts val="0"/>
              </a:spcAft>
              <a:buNone/>
            </a:pPr>
            <a:r>
              <a:rPr lang="en-US" baseline="0" dirty="0" smtClean="0"/>
              <a:t>Data is DBA baby, he’s the closet person to it, </a:t>
            </a:r>
          </a:p>
          <a:p>
            <a:pPr marL="0" lvl="0" indent="0" algn="l" rtl="0">
              <a:spcBef>
                <a:spcPts val="0"/>
              </a:spcBef>
              <a:spcAft>
                <a:spcPts val="0"/>
              </a:spcAft>
              <a:buNone/>
            </a:pPr>
            <a:r>
              <a:rPr lang="en-US" baseline="0" dirty="0" smtClean="0"/>
              <a:t>Is there a dba ? </a:t>
            </a:r>
          </a:p>
          <a:p>
            <a:pPr marL="0" lvl="0" indent="0" algn="l" rtl="0">
              <a:spcBef>
                <a:spcPts val="0"/>
              </a:spcBef>
              <a:spcAft>
                <a:spcPts val="0"/>
              </a:spcAft>
              <a:buNone/>
            </a:pPr>
            <a:r>
              <a:rPr lang="en-US" baseline="0" dirty="0" smtClean="0"/>
              <a:t>How many time whenever someone ask you a report u start directly select * ….</a:t>
            </a:r>
          </a:p>
          <a:p>
            <a:pPr marL="0" lvl="0" indent="0" algn="l" rtl="0">
              <a:spcBef>
                <a:spcPts val="0"/>
              </a:spcBef>
              <a:spcAft>
                <a:spcPts val="0"/>
              </a:spcAft>
              <a:buNone/>
            </a:pPr>
            <a:r>
              <a:rPr lang="en-US" baseline="0" dirty="0" smtClean="0"/>
              <a:t>Its like telling a football fan to play he directly go change his clothe to play</a:t>
            </a:r>
          </a:p>
          <a:p>
            <a:pPr marL="0" lvl="0" indent="0" algn="l" rtl="0">
              <a:spcBef>
                <a:spcPts val="0"/>
              </a:spcBef>
              <a:spcAft>
                <a:spcPts val="0"/>
              </a:spcAft>
              <a:buNone/>
            </a:pPr>
            <a:r>
              <a:rPr lang="en-US" baseline="0" dirty="0" smtClean="0"/>
              <a:t>At the end of each section I will allow a couple of questions and we will have full Q&amp;A and the end </a:t>
            </a:r>
          </a:p>
          <a:p>
            <a:pPr marL="0" lvl="0" indent="0" algn="l" rtl="0">
              <a:spcBef>
                <a:spcPts val="0"/>
              </a:spcBef>
              <a:spcAft>
                <a:spcPts val="0"/>
              </a:spcAft>
              <a:buNone/>
            </a:pPr>
            <a:r>
              <a:rPr lang="en-US" baseline="0" dirty="0" smtClean="0"/>
              <a:t>Hands on who used </a:t>
            </a:r>
            <a:r>
              <a:rPr lang="en-US" baseline="0" dirty="0" err="1" smtClean="0"/>
              <a:t>sql</a:t>
            </a:r>
            <a:r>
              <a:rPr lang="en-US" baseline="0" dirty="0" smtClean="0"/>
              <a:t> before </a:t>
            </a:r>
          </a:p>
          <a:p>
            <a:pPr marL="0" lvl="0" indent="0" algn="l" rtl="0">
              <a:spcBef>
                <a:spcPts val="0"/>
              </a:spcBef>
              <a:spcAft>
                <a:spcPts val="0"/>
              </a:spcAft>
              <a:buNone/>
            </a:pPr>
            <a:r>
              <a:rPr lang="en-US" baseline="0" dirty="0" smtClean="0"/>
              <a:t>Hands on who never used a </a:t>
            </a:r>
            <a:r>
              <a:rPr lang="en-US" baseline="0" dirty="0" err="1" smtClean="0"/>
              <a:t>sql</a:t>
            </a:r>
            <a:r>
              <a:rPr lang="en-US" baseline="0" dirty="0" smtClean="0"/>
              <a:t> </a:t>
            </a:r>
            <a:endParaRPr dirty="0"/>
          </a:p>
        </p:txBody>
      </p:sp>
      <p:sp>
        <p:nvSpPr>
          <p:cNvPr id="103" name="Google Shape;103;g51157d5f5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Infants (Age &lt;=4) had high survival rate.</a:t>
            </a:r>
          </a:p>
          <a:p>
            <a:r>
              <a:rPr lang="en-US" sz="1100" b="0" i="0" u="none" strike="noStrike" cap="none" dirty="0" smtClean="0">
                <a:solidFill>
                  <a:srgbClr val="000000"/>
                </a:solidFill>
                <a:effectLst/>
                <a:latin typeface="Arial"/>
                <a:ea typeface="Arial"/>
                <a:cs typeface="Arial"/>
                <a:sym typeface="Arial"/>
              </a:rPr>
              <a:t>Oldest passengers (Age = 80) survived.</a:t>
            </a:r>
          </a:p>
          <a:p>
            <a:r>
              <a:rPr lang="en-US" sz="1100" b="0" i="0" u="none" strike="noStrike" cap="none" dirty="0" smtClean="0">
                <a:solidFill>
                  <a:srgbClr val="000000"/>
                </a:solidFill>
                <a:effectLst/>
                <a:latin typeface="Arial"/>
                <a:ea typeface="Arial"/>
                <a:cs typeface="Arial"/>
                <a:sym typeface="Arial"/>
              </a:rPr>
              <a:t>Large number of 15-25 year olds did not survive.</a:t>
            </a:r>
          </a:p>
          <a:p>
            <a:r>
              <a:rPr lang="en-US" sz="1100" b="0" i="0" u="none" strike="noStrike" cap="none" dirty="0" smtClean="0">
                <a:solidFill>
                  <a:srgbClr val="000000"/>
                </a:solidFill>
                <a:effectLst/>
                <a:latin typeface="Arial"/>
                <a:ea typeface="Arial"/>
                <a:cs typeface="Arial"/>
                <a:sym typeface="Arial"/>
              </a:rPr>
              <a:t>Most passengers are in 15-35 age range.</a:t>
            </a:r>
          </a:p>
          <a:p>
            <a:endParaRPr lang="en-US" dirty="0"/>
          </a:p>
        </p:txBody>
      </p:sp>
    </p:spTree>
    <p:extLst>
      <p:ext uri="{BB962C8B-B14F-4D97-AF65-F5344CB8AC3E}">
        <p14:creationId xmlns:p14="http://schemas.microsoft.com/office/powerpoint/2010/main" val="2666725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err="1" smtClean="0">
                <a:solidFill>
                  <a:srgbClr val="000000"/>
                </a:solidFill>
                <a:effectLst/>
                <a:latin typeface="Arial"/>
                <a:ea typeface="Arial"/>
                <a:cs typeface="Arial"/>
                <a:sym typeface="Arial"/>
              </a:rPr>
              <a:t>Pclass</a:t>
            </a:r>
            <a:r>
              <a:rPr lang="en-US" sz="1100" b="0" i="0" u="none" strike="noStrike" cap="none" dirty="0" smtClean="0">
                <a:solidFill>
                  <a:srgbClr val="000000"/>
                </a:solidFill>
                <a:effectLst/>
                <a:latin typeface="Arial"/>
                <a:ea typeface="Arial"/>
                <a:cs typeface="Arial"/>
                <a:sym typeface="Arial"/>
              </a:rPr>
              <a:t>=3 had most passengers, however most did not survive.</a:t>
            </a:r>
          </a:p>
          <a:p>
            <a:r>
              <a:rPr lang="en-US" sz="1100" b="0" i="0" u="none" strike="noStrike" cap="none" dirty="0" smtClean="0">
                <a:solidFill>
                  <a:srgbClr val="000000"/>
                </a:solidFill>
                <a:effectLst/>
                <a:latin typeface="Arial"/>
                <a:ea typeface="Arial"/>
                <a:cs typeface="Arial"/>
                <a:sym typeface="Arial"/>
              </a:rPr>
              <a:t>Infant passengers in </a:t>
            </a:r>
            <a:r>
              <a:rPr lang="en-US" sz="1100" b="0" i="0" u="none" strike="noStrike" cap="none" dirty="0" err="1" smtClean="0">
                <a:solidFill>
                  <a:srgbClr val="000000"/>
                </a:solidFill>
                <a:effectLst/>
                <a:latin typeface="Arial"/>
                <a:ea typeface="Arial"/>
                <a:cs typeface="Arial"/>
                <a:sym typeface="Arial"/>
              </a:rPr>
              <a:t>Pclass</a:t>
            </a:r>
            <a:r>
              <a:rPr lang="en-US" sz="1100" b="0" i="0" u="none" strike="noStrike" cap="none" dirty="0" smtClean="0">
                <a:solidFill>
                  <a:srgbClr val="000000"/>
                </a:solidFill>
                <a:effectLst/>
                <a:latin typeface="Arial"/>
                <a:ea typeface="Arial"/>
                <a:cs typeface="Arial"/>
                <a:sym typeface="Arial"/>
              </a:rPr>
              <a:t>=2 and </a:t>
            </a:r>
            <a:r>
              <a:rPr lang="en-US" sz="1100" b="0" i="0" u="none" strike="noStrike" cap="none" dirty="0" err="1" smtClean="0">
                <a:solidFill>
                  <a:srgbClr val="000000"/>
                </a:solidFill>
                <a:effectLst/>
                <a:latin typeface="Arial"/>
                <a:ea typeface="Arial"/>
                <a:cs typeface="Arial"/>
                <a:sym typeface="Arial"/>
              </a:rPr>
              <a:t>Pclass</a:t>
            </a:r>
            <a:r>
              <a:rPr lang="en-US" sz="1100" b="0" i="0" u="none" strike="noStrike" cap="none" dirty="0" smtClean="0">
                <a:solidFill>
                  <a:srgbClr val="000000"/>
                </a:solidFill>
                <a:effectLst/>
                <a:latin typeface="Arial"/>
                <a:ea typeface="Arial"/>
                <a:cs typeface="Arial"/>
                <a:sym typeface="Arial"/>
              </a:rPr>
              <a:t>=3 mostly survived.</a:t>
            </a:r>
          </a:p>
          <a:p>
            <a:r>
              <a:rPr lang="en-US" sz="1100" b="0" i="0" u="none" strike="noStrike" cap="none" dirty="0" smtClean="0">
                <a:solidFill>
                  <a:srgbClr val="000000"/>
                </a:solidFill>
                <a:effectLst/>
                <a:latin typeface="Arial"/>
                <a:ea typeface="Arial"/>
                <a:cs typeface="Arial"/>
                <a:sym typeface="Arial"/>
              </a:rPr>
              <a:t>Most passengers in </a:t>
            </a:r>
            <a:r>
              <a:rPr lang="en-US" sz="1100" b="0" i="0" u="none" strike="noStrike" cap="none" dirty="0" err="1" smtClean="0">
                <a:solidFill>
                  <a:srgbClr val="000000"/>
                </a:solidFill>
                <a:effectLst/>
                <a:latin typeface="Arial"/>
                <a:ea typeface="Arial"/>
                <a:cs typeface="Arial"/>
                <a:sym typeface="Arial"/>
              </a:rPr>
              <a:t>Pclass</a:t>
            </a:r>
            <a:r>
              <a:rPr lang="en-US" sz="1100" b="0" i="0" u="none" strike="noStrike" cap="none" dirty="0" smtClean="0">
                <a:solidFill>
                  <a:srgbClr val="000000"/>
                </a:solidFill>
                <a:effectLst/>
                <a:latin typeface="Arial"/>
                <a:ea typeface="Arial"/>
                <a:cs typeface="Arial"/>
                <a:sym typeface="Arial"/>
              </a:rPr>
              <a:t>=1 survived.</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12669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Female passengers had much better survival rate than males.</a:t>
            </a:r>
          </a:p>
          <a:p>
            <a:r>
              <a:rPr lang="en-US" sz="1100" b="0" i="0" u="none" strike="noStrike" cap="none" dirty="0" smtClean="0">
                <a:solidFill>
                  <a:srgbClr val="000000"/>
                </a:solidFill>
                <a:effectLst/>
                <a:latin typeface="Arial"/>
                <a:ea typeface="Arial"/>
                <a:cs typeface="Arial"/>
                <a:sym typeface="Arial"/>
              </a:rPr>
              <a:t>Ports of embarkation have varying survival rates for </a:t>
            </a:r>
            <a:r>
              <a:rPr lang="en-US" sz="1100" b="0" i="0" u="none" strike="noStrike" cap="none" dirty="0" err="1" smtClean="0">
                <a:solidFill>
                  <a:srgbClr val="000000"/>
                </a:solidFill>
                <a:effectLst/>
                <a:latin typeface="Arial"/>
                <a:ea typeface="Arial"/>
                <a:cs typeface="Arial"/>
                <a:sym typeface="Arial"/>
              </a:rPr>
              <a:t>Pclass</a:t>
            </a:r>
            <a:r>
              <a:rPr lang="en-US" sz="1100" b="0" i="0" u="none" strike="noStrike" cap="none" dirty="0" smtClean="0">
                <a:solidFill>
                  <a:srgbClr val="000000"/>
                </a:solidFill>
                <a:effectLst/>
                <a:latin typeface="Arial"/>
                <a:ea typeface="Arial"/>
                <a:cs typeface="Arial"/>
                <a:sym typeface="Arial"/>
              </a:rPr>
              <a:t>=3 and among male passengers</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596687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Higher fare paying passengers had better survival. Confirms our assumption for creating fare ranges.</a:t>
            </a:r>
          </a:p>
          <a:p>
            <a:r>
              <a:rPr lang="en-US" sz="1100" b="0" i="0" u="none" strike="noStrike" cap="none" dirty="0" smtClean="0">
                <a:solidFill>
                  <a:srgbClr val="000000"/>
                </a:solidFill>
                <a:effectLst/>
                <a:latin typeface="Arial"/>
                <a:ea typeface="Arial"/>
                <a:cs typeface="Arial"/>
                <a:sym typeface="Arial"/>
              </a:rPr>
              <a:t>Port of embarkation correlates with survival rates.</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008087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rtl="0"/>
            <a:r>
              <a:rPr lang="en-US" sz="1100" b="0" i="0" u="none" strike="noStrike" cap="none" dirty="0" smtClean="0">
                <a:solidFill>
                  <a:srgbClr val="000000"/>
                </a:solidFill>
                <a:effectLst/>
                <a:latin typeface="Arial"/>
                <a:ea typeface="Arial"/>
                <a:cs typeface="Arial"/>
                <a:sym typeface="Arial"/>
              </a:rPr>
              <a:t>Why should I use python in SQL?</a:t>
            </a:r>
          </a:p>
          <a:p>
            <a:pPr lvl="1"/>
            <a:r>
              <a:rPr lang="en-US" sz="1100" b="0" i="0" u="none" strike="noStrike" cap="none" dirty="0" smtClean="0">
                <a:solidFill>
                  <a:srgbClr val="000000"/>
                </a:solidFill>
                <a:effectLst/>
                <a:latin typeface="Arial"/>
                <a:ea typeface="Arial"/>
                <a:cs typeface="Arial"/>
                <a:sym typeface="Arial"/>
              </a:rPr>
              <a:t>Is it SQL in python? I could use SQL alchemy and query the database? Why I need to learn or explore something new</a:t>
            </a:r>
          </a:p>
          <a:p>
            <a:pPr lvl="1"/>
            <a:r>
              <a:rPr lang="en-US" sz="1100" b="0" i="0" u="none" strike="noStrike" cap="none" dirty="0" smtClean="0">
                <a:solidFill>
                  <a:srgbClr val="000000"/>
                </a:solidFill>
                <a:effectLst/>
                <a:latin typeface="Arial"/>
                <a:ea typeface="Arial"/>
                <a:cs typeface="Arial"/>
                <a:sym typeface="Arial"/>
              </a:rPr>
              <a:t>Yes its python in SQL, executing external script</a:t>
            </a:r>
          </a:p>
          <a:p>
            <a:pPr lvl="1"/>
            <a:r>
              <a:rPr lang="en-US" sz="1100" b="0" i="0" u="none" strike="noStrike" cap="none" dirty="0" smtClean="0">
                <a:solidFill>
                  <a:srgbClr val="000000"/>
                </a:solidFill>
                <a:effectLst/>
                <a:latin typeface="Arial"/>
                <a:ea typeface="Arial"/>
                <a:cs typeface="Arial"/>
                <a:sym typeface="Arial"/>
              </a:rPr>
              <a:t>How to deploy your machine learning project? I need to learn a flask? API?</a:t>
            </a:r>
          </a:p>
          <a:p>
            <a:pPr lvl="1"/>
            <a:r>
              <a:rPr lang="en-US" sz="1100" b="0" i="0" u="none" strike="noStrike" cap="none" dirty="0" smtClean="0">
                <a:solidFill>
                  <a:srgbClr val="000000"/>
                </a:solidFill>
                <a:effectLst/>
                <a:latin typeface="Arial"/>
                <a:ea typeface="Arial"/>
                <a:cs typeface="Arial"/>
                <a:sym typeface="Arial"/>
              </a:rPr>
              <a:t>Why not just put the code inside SQL and run it since data is already there</a:t>
            </a:r>
          </a:p>
          <a:p>
            <a:pPr lvl="1"/>
            <a:r>
              <a:rPr lang="en-US" sz="1100" b="0" i="0" u="none" strike="noStrike" cap="none" dirty="0" smtClean="0">
                <a:solidFill>
                  <a:srgbClr val="000000"/>
                </a:solidFill>
                <a:effectLst/>
                <a:latin typeface="Arial"/>
                <a:ea typeface="Arial"/>
                <a:cs typeface="Arial"/>
                <a:sym typeface="Arial"/>
              </a:rPr>
              <a:t>Can create </a:t>
            </a:r>
            <a:r>
              <a:rPr lang="en-US" sz="1100" b="0" i="0" u="none" strike="noStrike" cap="none" dirty="0" err="1" smtClean="0">
                <a:solidFill>
                  <a:srgbClr val="000000"/>
                </a:solidFill>
                <a:effectLst/>
                <a:latin typeface="Arial"/>
                <a:ea typeface="Arial"/>
                <a:cs typeface="Arial"/>
                <a:sym typeface="Arial"/>
              </a:rPr>
              <a:t>.net</a:t>
            </a:r>
            <a:r>
              <a:rPr lang="en-US" sz="1100" b="0" i="0" u="none" strike="noStrike" cap="none" dirty="0" smtClean="0">
                <a:solidFill>
                  <a:srgbClr val="000000"/>
                </a:solidFill>
                <a:effectLst/>
                <a:latin typeface="Arial"/>
                <a:ea typeface="Arial"/>
                <a:cs typeface="Arial"/>
                <a:sym typeface="Arial"/>
              </a:rPr>
              <a:t> application for example and run</a:t>
            </a:r>
          </a:p>
          <a:p>
            <a:pPr lvl="1"/>
            <a:r>
              <a:rPr lang="en-US" sz="1100" b="0" i="0" u="none" strike="noStrike" cap="none" dirty="0" smtClean="0">
                <a:solidFill>
                  <a:srgbClr val="000000"/>
                </a:solidFill>
                <a:effectLst/>
                <a:latin typeface="Arial"/>
                <a:ea typeface="Arial"/>
                <a:cs typeface="Arial"/>
                <a:sym typeface="Arial"/>
              </a:rPr>
              <a:t>Someone can say, ok I am a python developer why I should learn SQL, I can import it through SQL alchemy and analyze it. And this is the second benefit? Scalability, u have 100GB of database, loading it into your </a:t>
            </a:r>
            <a:r>
              <a:rPr lang="en-US" sz="1100" b="0" i="0" u="none" strike="noStrike" cap="none" dirty="0" err="1" smtClean="0">
                <a:solidFill>
                  <a:srgbClr val="000000"/>
                </a:solidFill>
                <a:effectLst/>
                <a:latin typeface="Arial"/>
                <a:ea typeface="Arial"/>
                <a:cs typeface="Arial"/>
                <a:sym typeface="Arial"/>
              </a:rPr>
              <a:t>Jupyter</a:t>
            </a:r>
            <a:r>
              <a:rPr lang="en-US" sz="1100" b="0" i="0" u="none" strike="noStrike" cap="none" dirty="0" smtClean="0">
                <a:solidFill>
                  <a:srgbClr val="000000"/>
                </a:solidFill>
                <a:effectLst/>
                <a:latin typeface="Arial"/>
                <a:ea typeface="Arial"/>
                <a:cs typeface="Arial"/>
                <a:sym typeface="Arial"/>
              </a:rPr>
              <a:t> notebook and analyze it, I will blow your machine RAM/CPU for playing around the data</a:t>
            </a:r>
          </a:p>
          <a:p>
            <a:pPr lvl="1"/>
            <a:r>
              <a:rPr lang="en-US" sz="1100" b="0" i="0" u="none" strike="noStrike" cap="none" dirty="0" smtClean="0">
                <a:solidFill>
                  <a:srgbClr val="000000"/>
                </a:solidFill>
                <a:effectLst/>
                <a:latin typeface="Arial"/>
                <a:ea typeface="Arial"/>
                <a:cs typeface="Arial"/>
                <a:sym typeface="Arial"/>
              </a:rPr>
              <a:t>The data if it’s truly SQL, can’t be copy, can’t analyze data efficiently</a:t>
            </a:r>
          </a:p>
          <a:p>
            <a:endParaRPr lang="en-US" dirty="0" smtClean="0">
              <a:hlinkClick r:id="rId3"/>
            </a:endParaRPr>
          </a:p>
          <a:p>
            <a:endParaRPr lang="en-US" dirty="0" smtClean="0">
              <a:hlinkClick r:id="rId3"/>
            </a:endParaRPr>
          </a:p>
          <a:p>
            <a:r>
              <a:rPr lang="en-US" dirty="0" smtClean="0">
                <a:hlinkClick r:id="rId3"/>
              </a:rPr>
              <a:t>https://www.google.com/imgres?imgurl=https%3A%2F%2Fdocs.microsoft.com%2Fen-us%2Fsql%2Fadvanced-analytics%2Fmedia%2Fml-service-value-add.png%3Fview%3Dsql-server-2017&amp;imgrefurl=https%3A%2F%2Fdocs.microsoft.com%2Fen-us%2Fsql%2Fadvanced-analytics%2Fconcepts%2Fextensibility-framework&amp;docid=R2XuMMu-0_qwEM&amp;tbnid=jrdfTA1Kwmgf2M%3A&amp;vet=1&amp;w=372&amp;h=208&amp;bih=923&amp;biw=958&amp;ved=2ahUKEwjpzNK1pNbkAhWky4UKHYilDDoQxiAoBXoECAEQIQ&amp;iact=c&amp;ictx=1#h=208&amp;imgdii=xS1jQJfD19zncM:&amp;vet=1&amp;w=372</a:t>
            </a:r>
            <a:endParaRPr lang="en-US" dirty="0" smtClean="0"/>
          </a:p>
          <a:p>
            <a:pPr marL="158750" indent="0">
              <a:buNone/>
            </a:pPr>
            <a:endParaRPr lang="en-US" dirty="0" smtClean="0"/>
          </a:p>
          <a:p>
            <a:pPr marL="158750" indent="0">
              <a:buNone/>
            </a:pPr>
            <a:r>
              <a:rPr lang="en-US" dirty="0" smtClean="0">
                <a:hlinkClick r:id="rId4"/>
              </a:rPr>
              <a:t>https://pythonspot.com/tag/sql/</a:t>
            </a:r>
            <a:endParaRPr lang="en-US" dirty="0" smtClean="0"/>
          </a:p>
          <a:p>
            <a:pPr marL="158750" indent="0">
              <a:buNone/>
            </a:pPr>
            <a:endParaRPr lang="en-US" dirty="0" smtClean="0"/>
          </a:p>
          <a:p>
            <a:endParaRPr lang="en-US" dirty="0"/>
          </a:p>
        </p:txBody>
      </p:sp>
    </p:spTree>
    <p:extLst>
      <p:ext uri="{BB962C8B-B14F-4D97-AF65-F5344CB8AC3E}">
        <p14:creationId xmlns:p14="http://schemas.microsoft.com/office/powerpoint/2010/main" val="2708416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So the huge benefit is the ability to stay within your preferred IDE, connect to a SQL Server instance and do the computations on the SQL Server Machine. So no more clunky data transferring! To address the second point – operationalizing a Python model/script is as easy as calling a stored procedure. So any application that can speak to SQL Server can invoke the Python code and retrieve the results. Awesome!</a:t>
            </a:r>
            <a:endParaRPr lang="en-US" dirty="0"/>
          </a:p>
        </p:txBody>
      </p:sp>
    </p:spTree>
    <p:extLst>
      <p:ext uri="{BB962C8B-B14F-4D97-AF65-F5344CB8AC3E}">
        <p14:creationId xmlns:p14="http://schemas.microsoft.com/office/powerpoint/2010/main" val="3845657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hlinkClick r:id="rId3"/>
              </a:rPr>
              <a:t>https://www.mssqltips.com/sqlservertip/4747/sql-server-spexecuteexternalscript-stored-procedure-examples/</a:t>
            </a:r>
            <a:endParaRPr lang="en-US" dirty="0"/>
          </a:p>
        </p:txBody>
      </p:sp>
    </p:spTree>
    <p:extLst>
      <p:ext uri="{BB962C8B-B14F-4D97-AF65-F5344CB8AC3E}">
        <p14:creationId xmlns:p14="http://schemas.microsoft.com/office/powerpoint/2010/main" val="2181011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0334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hlinkClick r:id="rId3"/>
              </a:rPr>
              <a:t>https://www.google.com/</a:t>
            </a:r>
            <a:r>
              <a:rPr lang="en-US" dirty="0" err="1" smtClean="0">
                <a:hlinkClick r:id="rId3"/>
              </a:rPr>
              <a:t>search?rlz</a:t>
            </a:r>
            <a:r>
              <a:rPr lang="en-US" dirty="0" smtClean="0">
                <a:hlinkClick r:id="rId3"/>
              </a:rPr>
              <a:t>=1C1CHBF_enLB766LB766&amp;biw=1920&amp;bih=937&amp;tbm=</a:t>
            </a:r>
            <a:r>
              <a:rPr lang="en-US" dirty="0" err="1" smtClean="0">
                <a:hlinkClick r:id="rId3"/>
              </a:rPr>
              <a:t>isch&amp;sxsrf</a:t>
            </a:r>
            <a:r>
              <a:rPr lang="en-US" dirty="0" smtClean="0">
                <a:hlinkClick r:id="rId3"/>
              </a:rPr>
              <a:t>=ACYBGNSM7ln_2XVFs9nxdkYizXLgA_uFvQ%3A1567720951135&amp;sa=1&amp;ei=94VxXf70B4rEgQazwJ2oBg&amp;q=</a:t>
            </a:r>
            <a:r>
              <a:rPr lang="en-US" dirty="0" err="1" smtClean="0">
                <a:hlinkClick r:id="rId3"/>
              </a:rPr>
              <a:t>dba+icon&amp;oq</a:t>
            </a:r>
            <a:r>
              <a:rPr lang="en-US" dirty="0" smtClean="0">
                <a:hlinkClick r:id="rId3"/>
              </a:rPr>
              <a:t>=</a:t>
            </a:r>
            <a:r>
              <a:rPr lang="en-US" dirty="0" err="1" smtClean="0">
                <a:hlinkClick r:id="rId3"/>
              </a:rPr>
              <a:t>dba+ico&amp;gs_l</a:t>
            </a:r>
            <a:r>
              <a:rPr lang="en-US" dirty="0" smtClean="0">
                <a:hlinkClick r:id="rId3"/>
              </a:rPr>
              <a:t>=img.3.0.0.110663.112391..114221...1.0..0.170.1256.0j8......0....1..gws-wiz-img.......35i39j0i67j0i24.oo0UdZr6Bn0#imgrc=_</a:t>
            </a:r>
            <a:endParaRPr lang="en-US" dirty="0"/>
          </a:p>
        </p:txBody>
      </p:sp>
    </p:spTree>
    <p:extLst>
      <p:ext uri="{BB962C8B-B14F-4D97-AF65-F5344CB8AC3E}">
        <p14:creationId xmlns:p14="http://schemas.microsoft.com/office/powerpoint/2010/main" val="2243233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0425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will have a brief introduction about SQL, what is SQL and why using it</a:t>
            </a:r>
          </a:p>
          <a:p>
            <a:r>
              <a:rPr lang="en-US" dirty="0" smtClean="0"/>
              <a:t>Will</a:t>
            </a:r>
            <a:r>
              <a:rPr lang="en-US" baseline="0" dirty="0" smtClean="0"/>
              <a:t> show how SQL has been improved into the last 10 years into going into big data</a:t>
            </a:r>
            <a:endParaRPr lang="en-US" dirty="0" smtClean="0"/>
          </a:p>
          <a:p>
            <a:r>
              <a:rPr lang="en-US" dirty="0" smtClean="0"/>
              <a:t>Will understand what is relational</a:t>
            </a:r>
            <a:r>
              <a:rPr lang="en-US" baseline="0" dirty="0" smtClean="0"/>
              <a:t> database and how data was collected before</a:t>
            </a:r>
          </a:p>
          <a:p>
            <a:r>
              <a:rPr lang="en-US" baseline="0" dirty="0" smtClean="0"/>
              <a:t>Will prepare the environment</a:t>
            </a:r>
            <a:endParaRPr lang="en-US" dirty="0" smtClean="0"/>
          </a:p>
          <a:p>
            <a:r>
              <a:rPr lang="en-US" dirty="0" smtClean="0"/>
              <a:t>We will also explore the main tool</a:t>
            </a:r>
            <a:r>
              <a:rPr lang="en-US" baseline="0" dirty="0" smtClean="0"/>
              <a:t> of SQL, the ssms, from admin perspective</a:t>
            </a:r>
          </a:p>
          <a:p>
            <a:r>
              <a:rPr lang="en-US" baseline="0" dirty="0" smtClean="0"/>
              <a:t>Then we will write query and explore out database and retrieve insert data ,</a:t>
            </a:r>
            <a:r>
              <a:rPr lang="en-US" sz="1100" b="1" i="0" u="none" strike="noStrike" cap="none" dirty="0" smtClean="0">
                <a:solidFill>
                  <a:srgbClr val="000000"/>
                </a:solidFill>
                <a:effectLst/>
                <a:latin typeface="Arial"/>
                <a:ea typeface="Arial"/>
                <a:cs typeface="Arial"/>
                <a:sym typeface="Arial"/>
              </a:rPr>
              <a:t> Data wrangling</a:t>
            </a:r>
            <a:r>
              <a:rPr lang="en-US" sz="1100" b="0" i="0" u="none" strike="noStrike" cap="none" dirty="0" smtClean="0">
                <a:solidFill>
                  <a:srgbClr val="000000"/>
                </a:solidFill>
                <a:effectLst/>
                <a:latin typeface="Arial"/>
                <a:ea typeface="Arial"/>
                <a:cs typeface="Arial"/>
                <a:sym typeface="Arial"/>
              </a:rPr>
              <a:t>, sometimes referred to as </a:t>
            </a:r>
            <a:r>
              <a:rPr lang="en-US" sz="1100" b="1" i="0" u="none" strike="noStrike" cap="none" dirty="0" smtClean="0">
                <a:solidFill>
                  <a:srgbClr val="000000"/>
                </a:solidFill>
                <a:effectLst/>
                <a:latin typeface="Arial"/>
                <a:ea typeface="Arial"/>
                <a:cs typeface="Arial"/>
                <a:sym typeface="Arial"/>
              </a:rPr>
              <a:t>data munging</a:t>
            </a:r>
            <a:endParaRPr lang="en-US" baseline="0" dirty="0" smtClean="0"/>
          </a:p>
          <a:p>
            <a:r>
              <a:rPr lang="en-US" baseline="0" dirty="0" smtClean="0"/>
              <a:t>And the part that you are all waiting for it, the machine learning services</a:t>
            </a:r>
          </a:p>
          <a:p>
            <a:r>
              <a:rPr lang="en-US" baseline="0" dirty="0" smtClean="0"/>
              <a:t>Why do I need to have to run python or R in sql ? Practical use case</a:t>
            </a:r>
          </a:p>
          <a:p>
            <a:r>
              <a:rPr lang="en-US" baseline="0" dirty="0" smtClean="0"/>
              <a:t>Will have demo or running machine learning service </a:t>
            </a:r>
          </a:p>
          <a:p>
            <a:r>
              <a:rPr lang="en-US" baseline="0" dirty="0" smtClean="0"/>
              <a:t>Will explore finally the data mining in Sql Server Integration service</a:t>
            </a:r>
          </a:p>
          <a:p>
            <a:pPr marL="158750" indent="0">
              <a:buNone/>
            </a:pPr>
            <a:endParaRPr lang="en-US" dirty="0" smtClean="0"/>
          </a:p>
          <a:p>
            <a:pPr marL="158750" indent="0">
              <a:buNone/>
            </a:pPr>
            <a:endParaRPr lang="en-US" dirty="0" smtClean="0"/>
          </a:p>
          <a:p>
            <a:pPr marL="158750" indent="0">
              <a:buNone/>
            </a:pPr>
            <a:r>
              <a:rPr lang="en-US" sz="1100" b="1" i="0" u="none" strike="noStrike" cap="none" dirty="0" smtClean="0">
                <a:solidFill>
                  <a:srgbClr val="000000"/>
                </a:solidFill>
                <a:effectLst/>
                <a:latin typeface="Arial"/>
                <a:ea typeface="Arial"/>
                <a:cs typeface="Arial"/>
                <a:sym typeface="Arial"/>
              </a:rPr>
              <a:t>SQL Server Integration Services</a:t>
            </a:r>
            <a:r>
              <a:rPr lang="en-US" sz="1100" b="0" i="0" u="none" strike="noStrike" cap="none" dirty="0" smtClean="0">
                <a:solidFill>
                  <a:srgbClr val="000000"/>
                </a:solidFill>
                <a:effectLst/>
                <a:latin typeface="Arial"/>
                <a:ea typeface="Arial"/>
                <a:cs typeface="Arial"/>
                <a:sym typeface="Arial"/>
              </a:rPr>
              <a:t> (</a:t>
            </a:r>
            <a:r>
              <a:rPr lang="en-US" sz="1100" b="1" i="0" u="none" strike="noStrike" cap="none" dirty="0" smtClean="0">
                <a:solidFill>
                  <a:srgbClr val="000000"/>
                </a:solidFill>
                <a:effectLst/>
                <a:latin typeface="Arial"/>
                <a:ea typeface="Arial"/>
                <a:cs typeface="Arial"/>
                <a:sym typeface="Arial"/>
              </a:rPr>
              <a:t>SSIS</a:t>
            </a:r>
            <a:r>
              <a:rPr lang="en-US" sz="1100" b="0" i="0" u="none" strike="noStrike" cap="none" dirty="0" smtClean="0">
                <a:solidFill>
                  <a:srgbClr val="000000"/>
                </a:solidFill>
                <a:effectLst/>
                <a:latin typeface="Arial"/>
                <a:ea typeface="Arial"/>
                <a:cs typeface="Arial"/>
                <a:sym typeface="Arial"/>
              </a:rPr>
              <a:t>) is a component of the Microsoft SQL Server database software that can be used to perform a broad range of data migration tasks. </a:t>
            </a:r>
            <a:r>
              <a:rPr lang="en-US" sz="1100" b="1" i="0" u="none" strike="noStrike" cap="none" dirty="0" smtClean="0">
                <a:solidFill>
                  <a:srgbClr val="000000"/>
                </a:solidFill>
                <a:effectLst/>
                <a:latin typeface="Arial"/>
                <a:ea typeface="Arial"/>
                <a:cs typeface="Arial"/>
                <a:sym typeface="Arial"/>
              </a:rPr>
              <a:t>SSIS</a:t>
            </a:r>
            <a:r>
              <a:rPr lang="en-US" sz="1100" b="0" i="0" u="none" strike="noStrike" cap="none" dirty="0" smtClean="0">
                <a:solidFill>
                  <a:srgbClr val="000000"/>
                </a:solidFill>
                <a:effectLst/>
                <a:latin typeface="Arial"/>
                <a:ea typeface="Arial"/>
                <a:cs typeface="Arial"/>
                <a:sym typeface="Arial"/>
              </a:rPr>
              <a:t> is a platform for data integration and workflow applications.</a:t>
            </a:r>
          </a:p>
          <a:p>
            <a:pPr marL="158750" indent="0">
              <a:buNone/>
            </a:pPr>
            <a:endParaRPr lang="en-US" dirty="0"/>
          </a:p>
        </p:txBody>
      </p:sp>
    </p:spTree>
    <p:extLst>
      <p:ext uri="{BB962C8B-B14F-4D97-AF65-F5344CB8AC3E}">
        <p14:creationId xmlns:p14="http://schemas.microsoft.com/office/powerpoint/2010/main" val="4216746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60836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hlinkClick r:id="rId3"/>
              </a:rPr>
              <a:t>https://www.google.com/url?sa=i&amp;source=images&amp;cd=&amp;cad=rja&amp;uact=8&amp;ved=2ahUKEwjgvvjrgZXlAhUJ1hoKHZU2DTIQjRx6BAgBEAQ&amp;url=https%3A%2F%2Fwww.thinkful.com%2Fblog%2Finsights-on-the-data-science-job-market-analyzing-7k-data-science-job-descriptions%2F&amp;psig=AOvVaw2Xk68_T3rkbkXqIuIR90Bi&amp;ust=1570911040283830</a:t>
            </a:r>
            <a:endParaRPr lang="en-US" dirty="0"/>
          </a:p>
        </p:txBody>
      </p:sp>
    </p:spTree>
    <p:extLst>
      <p:ext uri="{BB962C8B-B14F-4D97-AF65-F5344CB8AC3E}">
        <p14:creationId xmlns:p14="http://schemas.microsoft.com/office/powerpoint/2010/main" val="2367192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0069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hlinkClick r:id="rId3"/>
              </a:rPr>
              <a:t>SQL syntax</a:t>
            </a:r>
            <a:r>
              <a:rPr lang="en-US" sz="1100" b="0" i="0" u="none" strike="noStrike" cap="none" dirty="0" smtClean="0">
                <a:solidFill>
                  <a:srgbClr val="000000"/>
                </a:solidFill>
                <a:effectLst/>
                <a:latin typeface="Arial"/>
                <a:ea typeface="Arial"/>
                <a:cs typeface="Arial"/>
                <a:sym typeface="Arial"/>
              </a:rPr>
              <a:t> and MSSQL are related but distinct. SQL syntax is the language used to query databases, and MSSQL is the Microsoft database product suite which uses SQL syntax. </a:t>
            </a:r>
          </a:p>
          <a:p>
            <a:r>
              <a:rPr lang="en-US" dirty="0" smtClean="0">
                <a:hlinkClick r:id="rId4"/>
              </a:rPr>
              <a:t>https://blog.sqlizer.io/posts/sql-43/</a:t>
            </a:r>
            <a:endParaRPr lang="en-US" dirty="0" smtClean="0"/>
          </a:p>
          <a:p>
            <a:r>
              <a:rPr lang="en-US" sz="1100" b="0" i="0" u="none" strike="noStrike" cap="none" dirty="0" err="1" smtClean="0">
                <a:solidFill>
                  <a:srgbClr val="000000"/>
                </a:solidFill>
                <a:effectLst/>
                <a:latin typeface="Arial"/>
                <a:ea typeface="Arial"/>
                <a:cs typeface="Arial"/>
                <a:sym typeface="Arial"/>
              </a:rPr>
              <a:t>khkhk</a:t>
            </a:r>
            <a:endParaRPr lang="en-US" sz="1100" b="0" i="0" u="none" strike="noStrike" cap="none" dirty="0" smtClean="0">
              <a:solidFill>
                <a:srgbClr val="000000"/>
              </a:solidFill>
              <a:effectLst/>
              <a:latin typeface="Arial"/>
              <a:ea typeface="Arial"/>
              <a:cs typeface="Arial"/>
              <a:sym typeface="Arial"/>
            </a:endParaRPr>
          </a:p>
          <a:p>
            <a:r>
              <a:rPr lang="en-US" dirty="0" smtClean="0">
                <a:hlinkClick r:id="rId5"/>
              </a:rPr>
              <a:t>https://www.google.com/</a:t>
            </a:r>
            <a:r>
              <a:rPr lang="en-US" dirty="0" err="1" smtClean="0">
                <a:hlinkClick r:id="rId5"/>
              </a:rPr>
              <a:t>imgres?imgurl</a:t>
            </a:r>
            <a:r>
              <a:rPr lang="en-US" dirty="0" smtClean="0">
                <a:hlinkClick r:id="rId5"/>
              </a:rPr>
              <a:t>=https%3A%2F%2Fimage.slidesharecdn.com%2Fsqlserver-160406091219%2F95%2Fwhat-is-sql-server-2-638.jpg%3Fcb%3D1463133949&amp;imgrefurl=https%3A%2F%2Fwww.slideshare.net%2Fcpdindia2%2Fsql-server-60550586&amp;docid=IE6DT03bf0uQkM&amp;tbnid=V70Rv0EKekZ8TM%3A&amp;vet=10ahUKEwiQwZH6stjkAhXp0eAKHeKRCqoQMwhkKAcwBw..i&amp;w=638&amp;h=359&amp;bih=937&amp;biw=1920&amp;q=What%20is%20MSSQL&amp;ved=0ahUKEwiQwZH6stjkAhXp0eAKHeKRCqoQMwhkKAcwBw&amp;iact=</a:t>
            </a:r>
            <a:r>
              <a:rPr lang="en-US" dirty="0" err="1" smtClean="0">
                <a:hlinkClick r:id="rId5"/>
              </a:rPr>
              <a:t>mrc&amp;uact</a:t>
            </a:r>
            <a:r>
              <a:rPr lang="en-US" dirty="0" smtClean="0">
                <a:hlinkClick r:id="rId5"/>
              </a:rPr>
              <a:t>=8</a:t>
            </a:r>
            <a:endParaRPr lang="en-US" dirty="0" smtClean="0"/>
          </a:p>
          <a:p>
            <a:endParaRPr lang="en-US" sz="1100" b="0" i="0" u="none" strike="noStrike" cap="none" dirty="0" smtClean="0">
              <a:solidFill>
                <a:srgbClr val="000000"/>
              </a:solidFill>
              <a:effectLst/>
              <a:latin typeface="Arial"/>
              <a:ea typeface="Arial"/>
              <a:cs typeface="Arial"/>
              <a:sym typeface="Arial"/>
            </a:endParaRPr>
          </a:p>
          <a:p>
            <a:r>
              <a:rPr lang="en-US" dirty="0" smtClean="0">
                <a:hlinkClick r:id="rId6"/>
              </a:rPr>
              <a:t>https://www.atlantic.net/what-is-mssql/</a:t>
            </a:r>
            <a:endParaRPr lang="en-US" dirty="0" smtClean="0"/>
          </a:p>
          <a:p>
            <a:endParaRPr lang="en-US" sz="1100" b="0" i="0" u="none" strike="noStrike" cap="none" dirty="0" smtClean="0">
              <a:solidFill>
                <a:srgbClr val="000000"/>
              </a:solidFill>
              <a:effectLst/>
              <a:latin typeface="Arial"/>
              <a:ea typeface="Arial"/>
              <a:cs typeface="Arial"/>
              <a:sym typeface="Arial"/>
            </a:endParaRPr>
          </a:p>
          <a:p>
            <a:endParaRPr lang="en-US" sz="1100" b="0" i="0" u="none" strike="noStrike" cap="none" dirty="0" smtClean="0">
              <a:solidFill>
                <a:srgbClr val="000000"/>
              </a:solidFill>
              <a:effectLst/>
              <a:latin typeface="Arial"/>
              <a:cs typeface="Arial"/>
              <a:sym typeface="Arial"/>
            </a:endParaRPr>
          </a:p>
          <a:p>
            <a:endParaRPr lang="en-US" dirty="0"/>
          </a:p>
        </p:txBody>
      </p:sp>
    </p:spTree>
    <p:extLst>
      <p:ext uri="{BB962C8B-B14F-4D97-AF65-F5344CB8AC3E}">
        <p14:creationId xmlns:p14="http://schemas.microsoft.com/office/powerpoint/2010/main" val="2323499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hlinkClick r:id="rId3"/>
              </a:rPr>
              <a:t>https://www.atlantic.net/what-is-mssql/</a:t>
            </a:r>
            <a:endParaRPr lang="en-US" dirty="0" smtClean="0"/>
          </a:p>
          <a:p>
            <a:r>
              <a:rPr lang="en-US" dirty="0" smtClean="0">
                <a:hlinkClick r:id="rId4"/>
              </a:rPr>
              <a:t>https://en.wikipedia.org/wiki/SQL</a:t>
            </a:r>
            <a:endParaRPr lang="en-US" dirty="0" smtClean="0"/>
          </a:p>
          <a:p>
            <a:r>
              <a:rPr lang="en-US" dirty="0" smtClean="0">
                <a:hlinkClick r:id="rId5"/>
              </a:rPr>
              <a:t>https://www.quora.com/Who-developed-SQL</a:t>
            </a:r>
            <a:endParaRPr lang="en-US" dirty="0" smtClean="0"/>
          </a:p>
          <a:p>
            <a:endParaRPr lang="en-US" dirty="0" smtClean="0"/>
          </a:p>
          <a:p>
            <a:endParaRPr lang="en-US" dirty="0"/>
          </a:p>
        </p:txBody>
      </p:sp>
    </p:spTree>
    <p:extLst>
      <p:ext uri="{BB962C8B-B14F-4D97-AF65-F5344CB8AC3E}">
        <p14:creationId xmlns:p14="http://schemas.microsoft.com/office/powerpoint/2010/main" val="73560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a:r>
              <a:rPr lang="en-US" sz="2400" dirty="0" smtClean="0"/>
              <a:t>SQL is relatively easy to learn</a:t>
            </a:r>
          </a:p>
          <a:p>
            <a:pPr marL="457200" lvl="1"/>
            <a:r>
              <a:rPr lang="en-US" sz="2400" dirty="0" smtClean="0"/>
              <a:t>Basic command set has vocabulary of less than 100 words</a:t>
            </a:r>
          </a:p>
          <a:p>
            <a:pPr marL="457200" lvl="1"/>
            <a:r>
              <a:rPr lang="en-US" sz="2400" dirty="0" smtClean="0"/>
              <a:t>Nonprocedural language</a:t>
            </a:r>
          </a:p>
          <a:p>
            <a:pPr marL="457200" lvl="1"/>
            <a:r>
              <a:rPr lang="en-US" sz="2400" dirty="0" smtClean="0"/>
              <a:t>American National Standards Institute (ANSI) prescribes a standard SQL</a:t>
            </a:r>
          </a:p>
          <a:p>
            <a:pPr marL="457200" lvl="1"/>
            <a:r>
              <a:rPr lang="en-US" sz="2400" dirty="0" smtClean="0"/>
              <a:t>Several SQL dialects exist</a:t>
            </a:r>
          </a:p>
          <a:p>
            <a:endParaRPr lang="en-US" dirty="0"/>
          </a:p>
        </p:txBody>
      </p:sp>
    </p:spTree>
    <p:extLst>
      <p:ext uri="{BB962C8B-B14F-4D97-AF65-F5344CB8AC3E}">
        <p14:creationId xmlns:p14="http://schemas.microsoft.com/office/powerpoint/2010/main" val="2222259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To get started, DBAs will simply open the autonomous database service console where a DBA will see common data management options for downloading clients or setting passwords, and so on. But they’ll also see a machine learning link called: Oracle ML Users. “And you click on it and now you’re going down a different hallway to the land where the data scientist people hang out,” Berger says. </a:t>
            </a:r>
          </a:p>
          <a:p>
            <a:r>
              <a:rPr lang="en-US" sz="1100" b="0" i="0" u="none" strike="noStrike" cap="none" dirty="0" smtClean="0">
                <a:solidFill>
                  <a:srgbClr val="000000"/>
                </a:solidFill>
                <a:effectLst/>
                <a:latin typeface="Arial"/>
                <a:ea typeface="Arial"/>
                <a:cs typeface="Arial"/>
                <a:sym typeface="Arial"/>
              </a:rPr>
              <a:t>The DBA will find a data science notebook where they can define business problems, gather and prepare data, and apply machine learning algorithms available from an extensive library. Next, the DBA can use a simple Zeppelin notebook user interface to build and test machine learning models. Much of the work will be familiar to database experts. “Database developers perform many of these tasks already,” Berger says, “but they refer to them as ETL, data wrangling, and production scripts.”</a:t>
            </a:r>
          </a:p>
          <a:p>
            <a:endParaRPr lang="en-US" dirty="0" smtClean="0"/>
          </a:p>
          <a:p>
            <a:endParaRPr lang="en-US" dirty="0" smtClean="0"/>
          </a:p>
          <a:p>
            <a:pPr lvl="0" rtl="0"/>
            <a:r>
              <a:rPr lang="en-US" sz="1100" b="0" i="0" u="none" strike="noStrike" cap="none" dirty="0" smtClean="0">
                <a:solidFill>
                  <a:srgbClr val="000000"/>
                </a:solidFill>
                <a:effectLst/>
                <a:latin typeface="Arial"/>
                <a:ea typeface="Arial"/>
                <a:cs typeface="Arial"/>
                <a:sym typeface="Arial"/>
              </a:rPr>
              <a:t>When going into the machine learning section, raise their concerns before they ask, why I need to use python into SQL, what’s the benefit:</a:t>
            </a:r>
          </a:p>
          <a:p>
            <a:pPr lvl="1"/>
            <a:r>
              <a:rPr lang="en-US" sz="1100" b="0" i="0" u="none" strike="noStrike" cap="none" dirty="0" smtClean="0">
                <a:solidFill>
                  <a:srgbClr val="000000"/>
                </a:solidFill>
                <a:effectLst/>
                <a:latin typeface="Arial"/>
                <a:ea typeface="Arial"/>
                <a:cs typeface="Arial"/>
                <a:sym typeface="Arial"/>
              </a:rPr>
              <a:t>Why should I use python in SQL?</a:t>
            </a:r>
          </a:p>
          <a:p>
            <a:pPr lvl="1"/>
            <a:r>
              <a:rPr lang="en-US" sz="1100" b="0" i="0" u="none" strike="noStrike" cap="none" dirty="0" smtClean="0">
                <a:solidFill>
                  <a:srgbClr val="000000"/>
                </a:solidFill>
                <a:effectLst/>
                <a:latin typeface="Arial"/>
                <a:ea typeface="Arial"/>
                <a:cs typeface="Arial"/>
                <a:sym typeface="Arial"/>
              </a:rPr>
              <a:t>Is it SQL in python? I could use SQL alchemy and query the database? Why I need to learn or explore something new</a:t>
            </a:r>
          </a:p>
          <a:p>
            <a:pPr lvl="1"/>
            <a:r>
              <a:rPr lang="en-US" sz="1100" b="0" i="0" u="none" strike="noStrike" cap="none" dirty="0" smtClean="0">
                <a:solidFill>
                  <a:srgbClr val="000000"/>
                </a:solidFill>
                <a:effectLst/>
                <a:latin typeface="Arial"/>
                <a:ea typeface="Arial"/>
                <a:cs typeface="Arial"/>
                <a:sym typeface="Arial"/>
              </a:rPr>
              <a:t>Yes its python in SQL, executing external script</a:t>
            </a:r>
          </a:p>
          <a:p>
            <a:pPr lvl="1"/>
            <a:r>
              <a:rPr lang="en-US" sz="1100" b="0" i="0" u="none" strike="noStrike" cap="none" dirty="0" smtClean="0">
                <a:solidFill>
                  <a:srgbClr val="000000"/>
                </a:solidFill>
                <a:effectLst/>
                <a:latin typeface="Arial"/>
                <a:ea typeface="Arial"/>
                <a:cs typeface="Arial"/>
                <a:sym typeface="Arial"/>
              </a:rPr>
              <a:t>How to deploy your machine learning project? I need to learn a flask? API?</a:t>
            </a:r>
          </a:p>
          <a:p>
            <a:pPr lvl="1"/>
            <a:r>
              <a:rPr lang="en-US" sz="1100" b="0" i="0" u="none" strike="noStrike" cap="none" dirty="0" smtClean="0">
                <a:solidFill>
                  <a:srgbClr val="000000"/>
                </a:solidFill>
                <a:effectLst/>
                <a:latin typeface="Arial"/>
                <a:ea typeface="Arial"/>
                <a:cs typeface="Arial"/>
                <a:sym typeface="Arial"/>
              </a:rPr>
              <a:t>Why not just put the code inside SQL and run it since data is already there</a:t>
            </a:r>
          </a:p>
          <a:p>
            <a:pPr lvl="1"/>
            <a:r>
              <a:rPr lang="en-US" sz="1100" b="0" i="0" u="none" strike="noStrike" cap="none" dirty="0" smtClean="0">
                <a:solidFill>
                  <a:srgbClr val="000000"/>
                </a:solidFill>
                <a:effectLst/>
                <a:latin typeface="Arial"/>
                <a:ea typeface="Arial"/>
                <a:cs typeface="Arial"/>
                <a:sym typeface="Arial"/>
              </a:rPr>
              <a:t>Can create </a:t>
            </a:r>
            <a:r>
              <a:rPr lang="en-US" sz="1100" b="0" i="0" u="none" strike="noStrike" cap="none" dirty="0" err="1" smtClean="0">
                <a:solidFill>
                  <a:srgbClr val="000000"/>
                </a:solidFill>
                <a:effectLst/>
                <a:latin typeface="Arial"/>
                <a:ea typeface="Arial"/>
                <a:cs typeface="Arial"/>
                <a:sym typeface="Arial"/>
              </a:rPr>
              <a:t>.net</a:t>
            </a:r>
            <a:r>
              <a:rPr lang="en-US" sz="1100" b="0" i="0" u="none" strike="noStrike" cap="none" dirty="0" smtClean="0">
                <a:solidFill>
                  <a:srgbClr val="000000"/>
                </a:solidFill>
                <a:effectLst/>
                <a:latin typeface="Arial"/>
                <a:ea typeface="Arial"/>
                <a:cs typeface="Arial"/>
                <a:sym typeface="Arial"/>
              </a:rPr>
              <a:t> application for example and run</a:t>
            </a:r>
          </a:p>
          <a:p>
            <a:pPr lvl="1"/>
            <a:r>
              <a:rPr lang="en-US" sz="1100" b="0" i="0" u="none" strike="noStrike" cap="none" dirty="0" smtClean="0">
                <a:solidFill>
                  <a:srgbClr val="000000"/>
                </a:solidFill>
                <a:effectLst/>
                <a:latin typeface="Arial"/>
                <a:ea typeface="Arial"/>
                <a:cs typeface="Arial"/>
                <a:sym typeface="Arial"/>
              </a:rPr>
              <a:t>Someone can say, ok I am a python developer why I should learn SQL, I can import it through SQL alchemy and analyze it. And this is the second benefit? Scalability, u have 100GB of database, loading it into your </a:t>
            </a:r>
            <a:r>
              <a:rPr lang="en-US" sz="1100" b="0" i="0" u="none" strike="noStrike" cap="none" dirty="0" err="1" smtClean="0">
                <a:solidFill>
                  <a:srgbClr val="000000"/>
                </a:solidFill>
                <a:effectLst/>
                <a:latin typeface="Arial"/>
                <a:ea typeface="Arial"/>
                <a:cs typeface="Arial"/>
                <a:sym typeface="Arial"/>
              </a:rPr>
              <a:t>Jupyter</a:t>
            </a:r>
            <a:r>
              <a:rPr lang="en-US" sz="1100" b="0" i="0" u="none" strike="noStrike" cap="none" dirty="0" smtClean="0">
                <a:solidFill>
                  <a:srgbClr val="000000"/>
                </a:solidFill>
                <a:effectLst/>
                <a:latin typeface="Arial"/>
                <a:ea typeface="Arial"/>
                <a:cs typeface="Arial"/>
                <a:sym typeface="Arial"/>
              </a:rPr>
              <a:t> notebook and analyze it, I will blow your machine RAM/CPU for playing around the data</a:t>
            </a:r>
          </a:p>
          <a:p>
            <a:pPr lvl="1"/>
            <a:r>
              <a:rPr lang="en-US" sz="1100" b="0" i="0" u="none" strike="noStrike" cap="none" dirty="0" smtClean="0">
                <a:solidFill>
                  <a:srgbClr val="000000"/>
                </a:solidFill>
                <a:effectLst/>
                <a:latin typeface="Arial"/>
                <a:ea typeface="Arial"/>
                <a:cs typeface="Arial"/>
                <a:sym typeface="Arial"/>
              </a:rPr>
              <a:t>The data if it’s truly SQL, can’t be copy, can’t analyze data efficiently</a:t>
            </a:r>
          </a:p>
          <a:p>
            <a:pPr lvl="1"/>
            <a:r>
              <a:rPr lang="en-US" sz="1100" b="0" i="0" u="none" strike="noStrike" cap="none" dirty="0" smtClean="0">
                <a:solidFill>
                  <a:srgbClr val="000000"/>
                </a:solidFill>
                <a:effectLst/>
                <a:latin typeface="Arial"/>
                <a:ea typeface="Arial"/>
                <a:cs typeface="Arial"/>
                <a:sym typeface="Arial"/>
              </a:rPr>
              <a:t>The data if is truly SQL quality, the data can’t be copy out of SQL, can’t analyze it efficiently outside SQL, because you need to copy it piece by piece, the hall points of big data can’t look of peace by pc this is Hadoop, been able to inject python into SQL library it’s very important, because in SQL alchemy the script is not scalable for billions of data points, if  learn I am a python developer and I learned little of SQL, I can explode my python extension by making inside SQL for speed concerns, rapidly deployed on billions of data point and point 2 its more efficient speed-wise, database talk to itself</a:t>
            </a:r>
          </a:p>
          <a:p>
            <a:pPr lvl="1"/>
            <a:r>
              <a:rPr lang="en-US" sz="1100" b="1" i="0" u="none" strike="noStrike" cap="none" dirty="0" smtClean="0">
                <a:solidFill>
                  <a:srgbClr val="000000"/>
                </a:solidFill>
                <a:effectLst/>
                <a:latin typeface="Arial"/>
                <a:ea typeface="Arial"/>
                <a:cs typeface="Arial"/>
                <a:sym typeface="Arial"/>
              </a:rPr>
              <a:t>Speed &amp; Inaccessibility </a:t>
            </a:r>
            <a:endParaRPr lang="en-US" sz="1100" b="0" i="0" u="none" strike="noStrike" cap="none" dirty="0" smtClean="0">
              <a:solidFill>
                <a:srgbClr val="000000"/>
              </a:solidFill>
              <a:effectLst/>
              <a:latin typeface="Arial"/>
              <a:ea typeface="Arial"/>
              <a:cs typeface="Arial"/>
              <a:sym typeface="Arial"/>
            </a:endParaRPr>
          </a:p>
          <a:p>
            <a:pPr lvl="1"/>
            <a:r>
              <a:rPr lang="en-US" sz="1100" b="0" i="0" u="none" strike="noStrike" cap="none" dirty="0" smtClean="0">
                <a:solidFill>
                  <a:srgbClr val="000000"/>
                </a:solidFill>
                <a:effectLst/>
                <a:latin typeface="Arial"/>
                <a:ea typeface="Arial"/>
                <a:cs typeface="Arial"/>
                <a:sym typeface="Arial"/>
              </a:rPr>
              <a:t>Demo running python scripts inside SQL</a:t>
            </a:r>
          </a:p>
          <a:p>
            <a:endParaRPr lang="en-US" dirty="0"/>
          </a:p>
        </p:txBody>
      </p:sp>
    </p:spTree>
    <p:extLst>
      <p:ext uri="{BB962C8B-B14F-4D97-AF65-F5344CB8AC3E}">
        <p14:creationId xmlns:p14="http://schemas.microsoft.com/office/powerpoint/2010/main" val="69993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hlinkClick r:id="rId3"/>
              </a:rPr>
              <a:t>https://www.google.com/</a:t>
            </a:r>
            <a:r>
              <a:rPr lang="en-US" dirty="0" err="1" smtClean="0">
                <a:hlinkClick r:id="rId3"/>
              </a:rPr>
              <a:t>search?rlz</a:t>
            </a:r>
            <a:r>
              <a:rPr lang="en-US" dirty="0" smtClean="0">
                <a:hlinkClick r:id="rId3"/>
              </a:rPr>
              <a:t>=1C1CHBF_enLB766LB766&amp;biw=1920&amp;bih=937&amp;tbm=</a:t>
            </a:r>
            <a:r>
              <a:rPr lang="en-US" dirty="0" err="1" smtClean="0">
                <a:hlinkClick r:id="rId3"/>
              </a:rPr>
              <a:t>isch&amp;sxsrf</a:t>
            </a:r>
            <a:r>
              <a:rPr lang="en-US" dirty="0" smtClean="0">
                <a:hlinkClick r:id="rId3"/>
              </a:rPr>
              <a:t>=ACYBGNSM7ln_2XVFs9nxdkYizXLgA_uFvQ%3A1567720951135&amp;sa=1&amp;ei=94VxXf70B4rEgQazwJ2oBg&amp;q=</a:t>
            </a:r>
            <a:r>
              <a:rPr lang="en-US" dirty="0" err="1" smtClean="0">
                <a:hlinkClick r:id="rId3"/>
              </a:rPr>
              <a:t>dba+icon&amp;oq</a:t>
            </a:r>
            <a:r>
              <a:rPr lang="en-US" dirty="0" smtClean="0">
                <a:hlinkClick r:id="rId3"/>
              </a:rPr>
              <a:t>=</a:t>
            </a:r>
            <a:r>
              <a:rPr lang="en-US" dirty="0" err="1" smtClean="0">
                <a:hlinkClick r:id="rId3"/>
              </a:rPr>
              <a:t>dba+ico&amp;gs_l</a:t>
            </a:r>
            <a:r>
              <a:rPr lang="en-US" dirty="0" smtClean="0">
                <a:hlinkClick r:id="rId3"/>
              </a:rPr>
              <a:t>=img.3.0.0.110663.112391..114221...1.0..0.170.1256.0j8......0....1..gws-wiz-img.......35i39j0i67j0i24.oo0UdZr6Bn0#imgrc=_</a:t>
            </a:r>
            <a:endParaRPr lang="en-US" dirty="0"/>
          </a:p>
        </p:txBody>
      </p:sp>
    </p:spTree>
    <p:extLst>
      <p:ext uri="{BB962C8B-B14F-4D97-AF65-F5344CB8AC3E}">
        <p14:creationId xmlns:p14="http://schemas.microsoft.com/office/powerpoint/2010/main" val="3507613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4"/>
          <p:cNvSpPr/>
          <p:nvPr/>
        </p:nvSpPr>
        <p:spPr>
          <a:xfrm>
            <a:off x="0" y="0"/>
            <a:ext cx="9144000" cy="5143500"/>
          </a:xfrm>
          <a:prstGeom prst="rect">
            <a:avLst/>
          </a:prstGeom>
          <a:solidFill>
            <a:schemeClr val="accent1">
              <a:alpha val="5569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53" name="Google Shape;53;p14"/>
          <p:cNvSpPr/>
          <p:nvPr/>
        </p:nvSpPr>
        <p:spPr>
          <a:xfrm>
            <a:off x="6226342" y="-649706"/>
            <a:ext cx="3050100" cy="3050100"/>
          </a:xfrm>
          <a:prstGeom prst="arc">
            <a:avLst>
              <a:gd name="adj1" fmla="val 1409913"/>
              <a:gd name="adj2" fmla="val 12880072"/>
            </a:avLst>
          </a:prstGeom>
          <a:noFill/>
          <a:ln w="19050" cap="flat" cmpd="sng">
            <a:solidFill>
              <a:schemeClr val="lt1">
                <a:alpha val="1176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cxnSp>
        <p:nvCxnSpPr>
          <p:cNvPr id="98" name="Google Shape;98;p36"/>
          <p:cNvCxnSpPr/>
          <p:nvPr/>
        </p:nvCxnSpPr>
        <p:spPr>
          <a:xfrm>
            <a:off x="4359601" y="2817463"/>
            <a:ext cx="424800" cy="0"/>
          </a:xfrm>
          <a:prstGeom prst="straightConnector1">
            <a:avLst/>
          </a:prstGeom>
          <a:noFill/>
          <a:ln w="38100" cap="flat" cmpd="sng">
            <a:solidFill>
              <a:schemeClr val="accent4"/>
            </a:solidFill>
            <a:prstDash val="solid"/>
            <a:round/>
            <a:headEnd type="none" w="sm" len="sm"/>
            <a:tailEnd type="none" w="sm" len="sm"/>
          </a:ln>
        </p:spPr>
      </p:cxnSp>
      <p:sp>
        <p:nvSpPr>
          <p:cNvPr id="99" name="Google Shape;99;p36"/>
          <p:cNvSpPr txBox="1">
            <a:spLocks noGrp="1"/>
          </p:cNvSpPr>
          <p:nvPr>
            <p:ph type="title"/>
          </p:nvPr>
        </p:nvSpPr>
        <p:spPr>
          <a:xfrm>
            <a:off x="480750" y="1764950"/>
            <a:ext cx="8222100" cy="907500"/>
          </a:xfrm>
          <a:prstGeom prst="rect">
            <a:avLst/>
          </a:prstGeom>
          <a:noFill/>
          <a:ln>
            <a:noFill/>
          </a:ln>
        </p:spPr>
        <p:txBody>
          <a:bodyPr spcFirstLastPara="1" wrap="square" lIns="68575" tIns="68575" rIns="68575" bIns="68575" anchor="t" anchorCtr="0">
            <a:noAutofit/>
          </a:bodyPr>
          <a:lstStyle>
            <a:lvl1pPr marR="0" lvl="0" algn="ctr" rtl="0">
              <a:lnSpc>
                <a:spcPct val="9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lgn="ctr" rtl="0">
              <a:spcBef>
                <a:spcPts val="0"/>
              </a:spcBef>
              <a:spcAft>
                <a:spcPts val="0"/>
              </a:spcAft>
              <a:buSzPts val="4800"/>
              <a:buFont typeface="Arial"/>
              <a:buNone/>
              <a:defRPr sz="4800"/>
            </a:lvl2pPr>
            <a:lvl3pPr lvl="2" algn="ctr" rtl="0">
              <a:spcBef>
                <a:spcPts val="0"/>
              </a:spcBef>
              <a:spcAft>
                <a:spcPts val="0"/>
              </a:spcAft>
              <a:buSzPts val="4800"/>
              <a:buFont typeface="Arial"/>
              <a:buNone/>
              <a:defRPr sz="4800"/>
            </a:lvl3pPr>
            <a:lvl4pPr lvl="3" algn="ctr" rtl="0">
              <a:spcBef>
                <a:spcPts val="0"/>
              </a:spcBef>
              <a:spcAft>
                <a:spcPts val="0"/>
              </a:spcAft>
              <a:buSzPts val="4800"/>
              <a:buFont typeface="Arial"/>
              <a:buNone/>
              <a:defRPr sz="4800"/>
            </a:lvl4pPr>
            <a:lvl5pPr lvl="4" algn="ctr" rtl="0">
              <a:spcBef>
                <a:spcPts val="0"/>
              </a:spcBef>
              <a:spcAft>
                <a:spcPts val="0"/>
              </a:spcAft>
              <a:buSzPts val="4800"/>
              <a:buFont typeface="Arial"/>
              <a:buNone/>
              <a:defRPr sz="4800"/>
            </a:lvl5pPr>
            <a:lvl6pPr lvl="5" algn="ctr" rtl="0">
              <a:spcBef>
                <a:spcPts val="0"/>
              </a:spcBef>
              <a:spcAft>
                <a:spcPts val="0"/>
              </a:spcAft>
              <a:buSzPts val="4800"/>
              <a:buFont typeface="Arial"/>
              <a:buNone/>
              <a:defRPr sz="4800"/>
            </a:lvl6pPr>
            <a:lvl7pPr lvl="6" algn="ctr" rtl="0">
              <a:spcBef>
                <a:spcPts val="0"/>
              </a:spcBef>
              <a:spcAft>
                <a:spcPts val="0"/>
              </a:spcAft>
              <a:buSzPts val="4800"/>
              <a:buFont typeface="Arial"/>
              <a:buNone/>
              <a:defRPr sz="4800"/>
            </a:lvl7pPr>
            <a:lvl8pPr lvl="7" algn="ctr" rtl="0">
              <a:spcBef>
                <a:spcPts val="0"/>
              </a:spcBef>
              <a:spcAft>
                <a:spcPts val="0"/>
              </a:spcAft>
              <a:buSzPts val="4800"/>
              <a:buFont typeface="Arial"/>
              <a:buNone/>
              <a:defRPr sz="4800"/>
            </a:lvl8pPr>
            <a:lvl9pPr lvl="8" algn="ctr" rtl="0">
              <a:spcBef>
                <a:spcPts val="0"/>
              </a:spcBef>
              <a:spcAft>
                <a:spcPts val="0"/>
              </a:spcAft>
              <a:buSzPts val="4800"/>
              <a:buFont typeface="Arial"/>
              <a:buNone/>
              <a:defRPr sz="4800"/>
            </a:lvl9pPr>
          </a:lstStyle>
          <a:p>
            <a:endParaRPr/>
          </a:p>
        </p:txBody>
      </p:sp>
      <p:sp>
        <p:nvSpPr>
          <p:cNvPr id="100" name="Google Shape;100;p36"/>
          <p:cNvSpPr txBox="1">
            <a:spLocks noGrp="1"/>
          </p:cNvSpPr>
          <p:nvPr>
            <p:ph type="sldNum" idx="12"/>
          </p:nvPr>
        </p:nvSpPr>
        <p:spPr>
          <a:xfrm>
            <a:off x="8472458" y="4663216"/>
            <a:ext cx="548700" cy="393600"/>
          </a:xfrm>
          <a:prstGeom prst="rect">
            <a:avLst/>
          </a:prstGeom>
          <a:noFill/>
          <a:ln>
            <a:noFill/>
          </a:ln>
        </p:spPr>
        <p:txBody>
          <a:bodyPr spcFirstLastPara="1" wrap="square" lIns="38100" tIns="38100" rIns="38100" bIns="38100" anchor="t" anchorCtr="0">
            <a:noAutofit/>
          </a:bodyPr>
          <a:lstStyle>
            <a:lvl1pPr marL="0" marR="0" lvl="0" indent="0" algn="ctr"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1pPr>
            <a:lvl2pPr marL="0" marR="0" lvl="1" indent="0" algn="ctr"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marL="0" marR="0" lvl="2" indent="0" algn="ctr"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3pPr>
            <a:lvl4pPr marL="0" marR="0" lvl="3" indent="0" algn="ctr"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4pPr>
            <a:lvl5pPr marL="0" marR="0" lvl="4" indent="0" algn="ctr"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5pPr>
            <a:lvl6pPr marL="0" marR="0" lvl="5" indent="0" algn="ctr"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6pPr>
            <a:lvl7pPr marL="0" marR="0" lvl="6" indent="0" algn="ctr"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7pPr>
            <a:lvl8pPr marL="0" marR="0" lvl="7" indent="0" algn="ctr"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8pPr>
            <a:lvl9pPr marL="0" marR="0" lvl="8" indent="0" algn="ctr"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6"/>
          <p:cNvSpPr/>
          <p:nvPr/>
        </p:nvSpPr>
        <p:spPr>
          <a:xfrm flipH="1">
            <a:off x="2994163" y="606866"/>
            <a:ext cx="3322415" cy="3994809"/>
          </a:xfrm>
          <a:custGeom>
            <a:avLst/>
            <a:gdLst/>
            <a:ahLst/>
            <a:cxnLst/>
            <a:rect l="l" t="t" r="r" b="b"/>
            <a:pathLst>
              <a:path w="800100" h="962025" extrusionOk="0">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bg>
      <p:bgPr>
        <a:solidFill>
          <a:schemeClr val="lt1"/>
        </a:solidFill>
        <a:effectLst/>
      </p:bgPr>
    </p:bg>
    <p:spTree>
      <p:nvGrpSpPr>
        <p:cNvPr id="1" name="Shape 63"/>
        <p:cNvGrpSpPr/>
        <p:nvPr/>
      </p:nvGrpSpPr>
      <p:grpSpPr>
        <a:xfrm>
          <a:off x="0" y="0"/>
          <a:ext cx="0" cy="0"/>
          <a:chOff x="0" y="0"/>
          <a:chExt cx="0" cy="0"/>
        </a:xfrm>
      </p:grpSpPr>
      <p:sp>
        <p:nvSpPr>
          <p:cNvPr id="64" name="Google Shape;64;p20"/>
          <p:cNvSpPr/>
          <p:nvPr/>
        </p:nvSpPr>
        <p:spPr>
          <a:xfrm>
            <a:off x="0" y="120988"/>
            <a:ext cx="8393373" cy="769528"/>
          </a:xfrm>
          <a:custGeom>
            <a:avLst/>
            <a:gdLst/>
            <a:ahLst/>
            <a:cxnLst/>
            <a:rect l="l" t="t" r="r" b="b"/>
            <a:pathLst>
              <a:path w="11191164" h="1026038" extrusionOk="0">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sp>
        <p:nvSpPr>
          <p:cNvPr id="65" name="Google Shape;65;p20"/>
          <p:cNvSpPr txBox="1">
            <a:spLocks noGrp="1"/>
          </p:cNvSpPr>
          <p:nvPr>
            <p:ph type="body" idx="1"/>
          </p:nvPr>
        </p:nvSpPr>
        <p:spPr>
          <a:xfrm>
            <a:off x="1590550" y="254632"/>
            <a:ext cx="7332000" cy="5430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6" name="Google Shape;66;p20"/>
          <p:cNvSpPr/>
          <p:nvPr/>
        </p:nvSpPr>
        <p:spPr>
          <a:xfrm>
            <a:off x="0" y="120988"/>
            <a:ext cx="1246259" cy="766574"/>
          </a:xfrm>
          <a:custGeom>
            <a:avLst/>
            <a:gdLst/>
            <a:ahLst/>
            <a:cxnLst/>
            <a:rect l="l" t="t" r="r" b="b"/>
            <a:pathLst>
              <a:path w="5086770" h="3128874" extrusionOk="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sp>
        <p:nvSpPr>
          <p:cNvPr id="67" name="Google Shape;67;p20"/>
          <p:cNvSpPr/>
          <p:nvPr/>
        </p:nvSpPr>
        <p:spPr>
          <a:xfrm>
            <a:off x="8466728" y="120988"/>
            <a:ext cx="677272" cy="769528"/>
          </a:xfrm>
          <a:custGeom>
            <a:avLst/>
            <a:gdLst/>
            <a:ahLst/>
            <a:cxnLst/>
            <a:rect l="l" t="t" r="r" b="b"/>
            <a:pathLst>
              <a:path w="903029" h="1026038" extrusionOk="0">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bg>
      <p:bgPr>
        <a:solidFill>
          <a:schemeClr val="lt1"/>
        </a:solidFill>
        <a:effectLst/>
      </p:bgPr>
    </p:bg>
    <p:spTree>
      <p:nvGrpSpPr>
        <p:cNvPr id="1" name="Shape 83"/>
        <p:cNvGrpSpPr/>
        <p:nvPr/>
      </p:nvGrpSpPr>
      <p:grpSpPr>
        <a:xfrm>
          <a:off x="0" y="0"/>
          <a:ext cx="0" cy="0"/>
          <a:chOff x="0" y="0"/>
          <a:chExt cx="0" cy="0"/>
        </a:xfrm>
      </p:grpSpPr>
      <p:sp>
        <p:nvSpPr>
          <p:cNvPr id="84" name="Google Shape;84;p30"/>
          <p:cNvSpPr>
            <a:spLocks noGrp="1"/>
          </p:cNvSpPr>
          <p:nvPr>
            <p:ph type="pic" idx="2"/>
          </p:nvPr>
        </p:nvSpPr>
        <p:spPr>
          <a:xfrm>
            <a:off x="0" y="0"/>
            <a:ext cx="9144000" cy="19980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dirty="0"/>
          </a:p>
        </p:txBody>
      </p:sp>
      <p:sp>
        <p:nvSpPr>
          <p:cNvPr id="85" name="Google Shape;85;p30"/>
          <p:cNvSpPr>
            <a:spLocks noGrp="1"/>
          </p:cNvSpPr>
          <p:nvPr>
            <p:ph type="pic" idx="3"/>
          </p:nvPr>
        </p:nvSpPr>
        <p:spPr>
          <a:xfrm>
            <a:off x="774521" y="1491275"/>
            <a:ext cx="1833300" cy="1833300"/>
          </a:xfrm>
          <a:prstGeom prst="ellipse">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solidFill>
          <a:schemeClr val="lt1"/>
        </a:solidFill>
        <a:effectLst/>
      </p:bgPr>
    </p:bg>
    <p:spTree>
      <p:nvGrpSpPr>
        <p:cNvPr id="1" name="Shape 86"/>
        <p:cNvGrpSpPr/>
        <p:nvPr/>
      </p:nvGrpSpPr>
      <p:grpSpPr>
        <a:xfrm>
          <a:off x="0" y="0"/>
          <a:ext cx="0" cy="0"/>
          <a:chOff x="0" y="0"/>
          <a:chExt cx="0" cy="0"/>
        </a:xfrm>
      </p:grpSpPr>
      <p:sp>
        <p:nvSpPr>
          <p:cNvPr id="87" name="Google Shape;87;p31"/>
          <p:cNvSpPr>
            <a:spLocks noGrp="1"/>
          </p:cNvSpPr>
          <p:nvPr>
            <p:ph type="pic" idx="2"/>
          </p:nvPr>
        </p:nvSpPr>
        <p:spPr>
          <a:xfrm>
            <a:off x="0" y="0"/>
            <a:ext cx="9144000"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bg>
      <p:bgPr>
        <a:solidFill>
          <a:schemeClr val="lt1"/>
        </a:solidFill>
        <a:effectLst/>
      </p:bgPr>
    </p:bg>
    <p:spTree>
      <p:nvGrpSpPr>
        <p:cNvPr id="1" name="Shape 88"/>
        <p:cNvGrpSpPr/>
        <p:nvPr/>
      </p:nvGrpSpPr>
      <p:grpSpPr>
        <a:xfrm>
          <a:off x="0" y="0"/>
          <a:ext cx="0" cy="0"/>
          <a:chOff x="0" y="0"/>
          <a:chExt cx="0" cy="0"/>
        </a:xfrm>
      </p:grpSpPr>
      <p:sp>
        <p:nvSpPr>
          <p:cNvPr id="89" name="Google Shape;89;p32"/>
          <p:cNvSpPr>
            <a:spLocks noGrp="1"/>
          </p:cNvSpPr>
          <p:nvPr>
            <p:ph type="pic" idx="2"/>
          </p:nvPr>
        </p:nvSpPr>
        <p:spPr>
          <a:xfrm>
            <a:off x="5450032" y="397474"/>
            <a:ext cx="3693900" cy="4348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dirty="0"/>
          </a:p>
        </p:txBody>
      </p:sp>
      <p:sp>
        <p:nvSpPr>
          <p:cNvPr id="90" name="Google Shape;90;p32"/>
          <p:cNvSpPr>
            <a:spLocks noGrp="1"/>
          </p:cNvSpPr>
          <p:nvPr>
            <p:ph type="pic" idx="3"/>
          </p:nvPr>
        </p:nvSpPr>
        <p:spPr>
          <a:xfrm>
            <a:off x="3393831" y="1578814"/>
            <a:ext cx="3693900" cy="19860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bg>
      <p:bgPr>
        <a:solidFill>
          <a:schemeClr val="lt1"/>
        </a:solidFill>
        <a:effectLst/>
      </p:bgPr>
    </p:bg>
    <p:spTree>
      <p:nvGrpSpPr>
        <p:cNvPr id="1" name="Shape 91"/>
        <p:cNvGrpSpPr/>
        <p:nvPr/>
      </p:nvGrpSpPr>
      <p:grpSpPr>
        <a:xfrm>
          <a:off x="0" y="0"/>
          <a:ext cx="0" cy="0"/>
          <a:chOff x="0" y="0"/>
          <a:chExt cx="0" cy="0"/>
        </a:xfrm>
      </p:grpSpPr>
      <p:sp>
        <p:nvSpPr>
          <p:cNvPr id="92" name="Google Shape;92;p33"/>
          <p:cNvSpPr>
            <a:spLocks noGrp="1"/>
          </p:cNvSpPr>
          <p:nvPr>
            <p:ph type="pic" idx="2"/>
          </p:nvPr>
        </p:nvSpPr>
        <p:spPr>
          <a:xfrm>
            <a:off x="870440" y="0"/>
            <a:ext cx="3639900"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solidFill>
          <a:schemeClr val="lt1"/>
        </a:solidFill>
        <a:effectLst/>
      </p:bgPr>
    </p:bg>
    <p:spTree>
      <p:nvGrpSpPr>
        <p:cNvPr id="1" name="Shape 93"/>
        <p:cNvGrpSpPr/>
        <p:nvPr/>
      </p:nvGrpSpPr>
      <p:grpSpPr>
        <a:xfrm>
          <a:off x="0" y="0"/>
          <a:ext cx="0" cy="0"/>
          <a:chOff x="0" y="0"/>
          <a:chExt cx="0" cy="0"/>
        </a:xfrm>
      </p:grpSpPr>
      <p:sp>
        <p:nvSpPr>
          <p:cNvPr id="94" name="Google Shape;94;p34"/>
          <p:cNvSpPr>
            <a:spLocks noGrp="1"/>
          </p:cNvSpPr>
          <p:nvPr>
            <p:ph type="pic" idx="2"/>
          </p:nvPr>
        </p:nvSpPr>
        <p:spPr>
          <a:xfrm>
            <a:off x="4385614" y="257175"/>
            <a:ext cx="4444800" cy="46293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 ve Altyazı">
  <p:cSld name="Başlık ve Altyazı">
    <p:bg>
      <p:bgPr>
        <a:solidFill>
          <a:srgbClr val="000000"/>
        </a:solidFill>
        <a:effectLst/>
      </p:bgPr>
    </p:bg>
    <p:spTree>
      <p:nvGrpSpPr>
        <p:cNvPr id="1" name="Shape 95"/>
        <p:cNvGrpSpPr/>
        <p:nvPr/>
      </p:nvGrpSpPr>
      <p:grpSpPr>
        <a:xfrm>
          <a:off x="0" y="0"/>
          <a:ext cx="0" cy="0"/>
          <a:chOff x="0" y="0"/>
          <a:chExt cx="0" cy="0"/>
        </a:xfrm>
      </p:grpSpPr>
      <p:sp>
        <p:nvSpPr>
          <p:cNvPr id="96" name="Google Shape;96;p35"/>
          <p:cNvSpPr txBox="1">
            <a:spLocks noGrp="1"/>
          </p:cNvSpPr>
          <p:nvPr>
            <p:ph type="sldNum" idx="12"/>
          </p:nvPr>
        </p:nvSpPr>
        <p:spPr>
          <a:xfrm>
            <a:off x="8830056" y="4725817"/>
            <a:ext cx="212400" cy="219300"/>
          </a:xfrm>
          <a:prstGeom prst="rect">
            <a:avLst/>
          </a:prstGeom>
          <a:noFill/>
          <a:ln>
            <a:noFill/>
          </a:ln>
        </p:spPr>
        <p:txBody>
          <a:bodyPr spcFirstLastPara="1" wrap="square" lIns="38100" tIns="38100" rIns="38100" bIns="38100" anchor="t" anchorCtr="0">
            <a:noAutofit/>
          </a:bodyPr>
          <a:lstStyle>
            <a:lvl1pPr marL="0" marR="0" lvl="0" indent="0" algn="ctr" rtl="0">
              <a:lnSpc>
                <a:spcPct val="100000"/>
              </a:lnSpc>
              <a:spcBef>
                <a:spcPts val="0"/>
              </a:spcBef>
              <a:spcAft>
                <a:spcPts val="0"/>
              </a:spcAft>
              <a:buClr>
                <a:srgbClr val="FAF9FB"/>
              </a:buClr>
              <a:buSzPts val="2400"/>
              <a:buFont typeface="Helvetica Neue"/>
              <a:buNone/>
              <a:defRPr sz="1200" b="0" i="0" u="none" strike="noStrike" cap="none">
                <a:solidFill>
                  <a:srgbClr val="FAF9FB"/>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AF9FB"/>
              </a:buClr>
              <a:buSzPts val="2400"/>
              <a:buFont typeface="Helvetica Neue"/>
              <a:buNone/>
              <a:defRPr sz="1200" b="0" i="0" u="none" strike="noStrike" cap="none">
                <a:solidFill>
                  <a:srgbClr val="FAF9FB"/>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AF9FB"/>
              </a:buClr>
              <a:buSzPts val="2400"/>
              <a:buFont typeface="Helvetica Neue"/>
              <a:buNone/>
              <a:defRPr sz="1200" b="0" i="0" u="none" strike="noStrike" cap="none">
                <a:solidFill>
                  <a:srgbClr val="FAF9FB"/>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AF9FB"/>
              </a:buClr>
              <a:buSzPts val="2400"/>
              <a:buFont typeface="Helvetica Neue"/>
              <a:buNone/>
              <a:defRPr sz="1200" b="0" i="0" u="none" strike="noStrike" cap="none">
                <a:solidFill>
                  <a:srgbClr val="FAF9FB"/>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AF9FB"/>
              </a:buClr>
              <a:buSzPts val="2400"/>
              <a:buFont typeface="Helvetica Neue"/>
              <a:buNone/>
              <a:defRPr sz="1200" b="0" i="0" u="none" strike="noStrike" cap="none">
                <a:solidFill>
                  <a:srgbClr val="FAF9FB"/>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AF9FB"/>
              </a:buClr>
              <a:buSzPts val="2400"/>
              <a:buFont typeface="Helvetica Neue"/>
              <a:buNone/>
              <a:defRPr sz="1200" b="0" i="0" u="none" strike="noStrike" cap="none">
                <a:solidFill>
                  <a:srgbClr val="FAF9FB"/>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AF9FB"/>
              </a:buClr>
              <a:buSzPts val="2400"/>
              <a:buFont typeface="Helvetica Neue"/>
              <a:buNone/>
              <a:defRPr sz="1200" b="0" i="0" u="none" strike="noStrike" cap="none">
                <a:solidFill>
                  <a:srgbClr val="FAF9FB"/>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AF9FB"/>
              </a:buClr>
              <a:buSzPts val="2400"/>
              <a:buFont typeface="Helvetica Neue"/>
              <a:buNone/>
              <a:defRPr sz="1200" b="0" i="0" u="none" strike="noStrike" cap="none">
                <a:solidFill>
                  <a:srgbClr val="FAF9FB"/>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AF9FB"/>
              </a:buClr>
              <a:buSzPts val="2400"/>
              <a:buFont typeface="Helvetica Neue"/>
              <a:buNone/>
              <a:defRPr sz="1200" b="0" i="0" u="none" strike="noStrike" cap="none">
                <a:solidFill>
                  <a:srgbClr val="FAF9FB"/>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1"/>
    <p:sldLayoutId id="2147483674" r:id="rId2"/>
    <p:sldLayoutId id="2147483675" r:id="rId3"/>
    <p:sldLayoutId id="2147483676" r:id="rId4"/>
    <p:sldLayoutId id="2147483677" r:id="rId5"/>
    <p:sldLayoutId id="2147483678" r:id="rId6"/>
    <p:sldLayoutId id="2147483679" r:id="rId7"/>
    <p:sldLayoutId id="214748368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microsoft.com/handsonlabs/selfpacedlabs" TargetMode="Externa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jpe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7"/>
          <p:cNvSpPr txBox="1"/>
          <p:nvPr/>
        </p:nvSpPr>
        <p:spPr>
          <a:xfrm>
            <a:off x="4004325" y="1713950"/>
            <a:ext cx="5065500" cy="21468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4500" b="1" i="0" u="none" strike="noStrike" cap="none" dirty="0" smtClean="0">
                <a:solidFill>
                  <a:schemeClr val="lt1"/>
                </a:solidFill>
              </a:rPr>
              <a:t>Fully Scalable ML in SQL with Python</a:t>
            </a:r>
            <a:endParaRPr sz="4500" b="1" dirty="0">
              <a:solidFill>
                <a:schemeClr val="lt1"/>
              </a:solidFill>
            </a:endParaRPr>
          </a:p>
        </p:txBody>
      </p:sp>
      <p:sp>
        <p:nvSpPr>
          <p:cNvPr id="106" name="Google Shape;106;p37"/>
          <p:cNvSpPr txBox="1"/>
          <p:nvPr/>
        </p:nvSpPr>
        <p:spPr>
          <a:xfrm>
            <a:off x="4004325" y="3691451"/>
            <a:ext cx="4207800" cy="4971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500" dirty="0">
                <a:solidFill>
                  <a:schemeClr val="lt1"/>
                </a:solidFill>
                <a:latin typeface="Arial"/>
                <a:ea typeface="Arial"/>
                <a:cs typeface="Arial"/>
                <a:sym typeface="Arial"/>
              </a:rPr>
              <a:t>Presented by </a:t>
            </a:r>
            <a:r>
              <a:rPr lang="en" sz="1500" dirty="0" smtClean="0">
                <a:solidFill>
                  <a:schemeClr val="lt1"/>
                </a:solidFill>
              </a:rPr>
              <a:t>Samer Salameh</a:t>
            </a:r>
            <a:endParaRPr sz="1500" dirty="0">
              <a:solidFill>
                <a:schemeClr val="lt1"/>
              </a:solidFill>
            </a:endParaRPr>
          </a:p>
        </p:txBody>
      </p:sp>
      <p:grpSp>
        <p:nvGrpSpPr>
          <p:cNvPr id="107" name="Google Shape;107;p37"/>
          <p:cNvGrpSpPr/>
          <p:nvPr/>
        </p:nvGrpSpPr>
        <p:grpSpPr>
          <a:xfrm>
            <a:off x="92152" y="1572083"/>
            <a:ext cx="3912164" cy="2881283"/>
            <a:chOff x="2491486" y="2154144"/>
            <a:chExt cx="4802558" cy="3443216"/>
          </a:xfrm>
        </p:grpSpPr>
        <p:grpSp>
          <p:nvGrpSpPr>
            <p:cNvPr id="108" name="Google Shape;108;p37"/>
            <p:cNvGrpSpPr/>
            <p:nvPr/>
          </p:nvGrpSpPr>
          <p:grpSpPr>
            <a:xfrm rot="10800000">
              <a:off x="2736206" y="2565662"/>
              <a:ext cx="3591640" cy="768191"/>
              <a:chOff x="4298394" y="3045618"/>
              <a:chExt cx="3591640" cy="768191"/>
            </a:xfrm>
          </p:grpSpPr>
          <p:sp>
            <p:nvSpPr>
              <p:cNvPr id="109" name="Google Shape;109;p37"/>
              <p:cNvSpPr/>
              <p:nvPr/>
            </p:nvSpPr>
            <p:spPr>
              <a:xfrm>
                <a:off x="4401979" y="3311366"/>
                <a:ext cx="3476625" cy="200025"/>
              </a:xfrm>
              <a:custGeom>
                <a:avLst/>
                <a:gdLst/>
                <a:ahLst/>
                <a:cxnLst/>
                <a:rect l="l" t="t" r="r" b="b"/>
                <a:pathLst>
                  <a:path w="3476625" h="200025" extrusionOk="0">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10" name="Google Shape;110;p37"/>
              <p:cNvSpPr/>
              <p:nvPr/>
            </p:nvSpPr>
            <p:spPr>
              <a:xfrm>
                <a:off x="7851934" y="331231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11" name="Google Shape;111;p37"/>
              <p:cNvSpPr/>
              <p:nvPr/>
            </p:nvSpPr>
            <p:spPr>
              <a:xfrm>
                <a:off x="4391739" y="348972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12" name="Google Shape;112;p37"/>
              <p:cNvSpPr/>
              <p:nvPr/>
            </p:nvSpPr>
            <p:spPr>
              <a:xfrm>
                <a:off x="4559141" y="3055143"/>
                <a:ext cx="2552700" cy="142875"/>
              </a:xfrm>
              <a:custGeom>
                <a:avLst/>
                <a:gdLst/>
                <a:ahLst/>
                <a:cxnLst/>
                <a:rect l="l" t="t" r="r" b="b"/>
                <a:pathLst>
                  <a:path w="2552700" h="142875" extrusionOk="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13" name="Google Shape;113;p37"/>
              <p:cNvSpPr/>
              <p:nvPr/>
            </p:nvSpPr>
            <p:spPr>
              <a:xfrm>
                <a:off x="7089934" y="315610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14" name="Google Shape;114;p37"/>
              <p:cNvSpPr/>
              <p:nvPr/>
            </p:nvSpPr>
            <p:spPr>
              <a:xfrm>
                <a:off x="4546759" y="3045618"/>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15" name="Google Shape;115;p37"/>
              <p:cNvSpPr/>
              <p:nvPr/>
            </p:nvSpPr>
            <p:spPr>
              <a:xfrm>
                <a:off x="6717506" y="3322796"/>
                <a:ext cx="676275" cy="104775"/>
              </a:xfrm>
              <a:custGeom>
                <a:avLst/>
                <a:gdLst/>
                <a:ahLst/>
                <a:cxnLst/>
                <a:rect l="l" t="t" r="r" b="b"/>
                <a:pathLst>
                  <a:path w="676275" h="104775" extrusionOk="0">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16" name="Google Shape;116;p37"/>
              <p:cNvSpPr/>
              <p:nvPr/>
            </p:nvSpPr>
            <p:spPr>
              <a:xfrm>
                <a:off x="6705124" y="3398043"/>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17" name="Google Shape;117;p37"/>
              <p:cNvSpPr/>
              <p:nvPr/>
            </p:nvSpPr>
            <p:spPr>
              <a:xfrm>
                <a:off x="5352574" y="3312318"/>
                <a:ext cx="742950" cy="485775"/>
              </a:xfrm>
              <a:custGeom>
                <a:avLst/>
                <a:gdLst/>
                <a:ahLst/>
                <a:cxnLst/>
                <a:rect l="l" t="t" r="r" b="b"/>
                <a:pathLst>
                  <a:path w="742950" h="485775" extrusionOk="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18" name="Google Shape;118;p37"/>
              <p:cNvSpPr/>
              <p:nvPr/>
            </p:nvSpPr>
            <p:spPr>
              <a:xfrm>
                <a:off x="5343287" y="3775709"/>
                <a:ext cx="38100" cy="38100"/>
              </a:xfrm>
              <a:custGeom>
                <a:avLst/>
                <a:gdLst/>
                <a:ahLst/>
                <a:cxnLst/>
                <a:rect l="l" t="t" r="r" b="b"/>
                <a:pathLst>
                  <a:path w="38100" h="38100" extrusionOk="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19" name="Google Shape;119;p37"/>
              <p:cNvSpPr/>
              <p:nvPr/>
            </p:nvSpPr>
            <p:spPr>
              <a:xfrm>
                <a:off x="4308634" y="3313271"/>
                <a:ext cx="1009650" cy="428625"/>
              </a:xfrm>
              <a:custGeom>
                <a:avLst/>
                <a:gdLst/>
                <a:ahLst/>
                <a:cxnLst/>
                <a:rect l="l" t="t" r="r" b="b"/>
                <a:pathLst>
                  <a:path w="1009650" h="428625" extrusionOk="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20" name="Google Shape;120;p37"/>
              <p:cNvSpPr/>
              <p:nvPr/>
            </p:nvSpPr>
            <p:spPr>
              <a:xfrm>
                <a:off x="4298394" y="371451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21" name="Google Shape;121;p37"/>
              <p:cNvSpPr/>
              <p:nvPr/>
            </p:nvSpPr>
            <p:spPr>
              <a:xfrm>
                <a:off x="6470809" y="3194208"/>
                <a:ext cx="1076325" cy="142875"/>
              </a:xfrm>
              <a:custGeom>
                <a:avLst/>
                <a:gdLst/>
                <a:ahLst/>
                <a:cxnLst/>
                <a:rect l="l" t="t" r="r" b="b"/>
                <a:pathLst>
                  <a:path w="1076325" h="142875" extrusionOk="0">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22" name="Google Shape;122;p37"/>
              <p:cNvSpPr/>
              <p:nvPr/>
            </p:nvSpPr>
            <p:spPr>
              <a:xfrm>
                <a:off x="6460569" y="3184921"/>
                <a:ext cx="38100" cy="38100"/>
              </a:xfrm>
              <a:custGeom>
                <a:avLst/>
                <a:gdLst/>
                <a:ahLst/>
                <a:cxnLst/>
                <a:rect l="l" t="t" r="r" b="b"/>
                <a:pathLst>
                  <a:path w="38100" h="38100" extrusionOk="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23" name="Google Shape;123;p37"/>
              <p:cNvSpPr/>
              <p:nvPr/>
            </p:nvSpPr>
            <p:spPr>
              <a:xfrm>
                <a:off x="5156359" y="3240881"/>
                <a:ext cx="590550" cy="190500"/>
              </a:xfrm>
              <a:custGeom>
                <a:avLst/>
                <a:gdLst/>
                <a:ahLst/>
                <a:cxnLst/>
                <a:rect l="l" t="t" r="r" b="b"/>
                <a:pathLst>
                  <a:path w="590550" h="190500" extrusionOk="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24" name="Google Shape;124;p37"/>
              <p:cNvSpPr/>
              <p:nvPr/>
            </p:nvSpPr>
            <p:spPr>
              <a:xfrm>
                <a:off x="5134451" y="323135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25" name="Google Shape;125;p37"/>
              <p:cNvSpPr/>
              <p:nvPr/>
            </p:nvSpPr>
            <p:spPr>
              <a:xfrm>
                <a:off x="5084921" y="3377088"/>
                <a:ext cx="361950" cy="95250"/>
              </a:xfrm>
              <a:custGeom>
                <a:avLst/>
                <a:gdLst/>
                <a:ahLst/>
                <a:cxnLst/>
                <a:rect l="l" t="t" r="r" b="b"/>
                <a:pathLst>
                  <a:path w="361950" h="95250" extrusionOk="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26" name="Google Shape;126;p37"/>
              <p:cNvSpPr/>
              <p:nvPr/>
            </p:nvSpPr>
            <p:spPr>
              <a:xfrm>
                <a:off x="5072539" y="344852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27" name="Google Shape;127;p37"/>
              <p:cNvSpPr/>
              <p:nvPr/>
            </p:nvSpPr>
            <p:spPr>
              <a:xfrm>
                <a:off x="5571649" y="3071336"/>
                <a:ext cx="809625" cy="200025"/>
              </a:xfrm>
              <a:custGeom>
                <a:avLst/>
                <a:gdLst/>
                <a:ahLst/>
                <a:cxnLst/>
                <a:rect l="l" t="t" r="r" b="b"/>
                <a:pathLst>
                  <a:path w="809625" h="200025" extrusionOk="0">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28" name="Google Shape;128;p37"/>
              <p:cNvSpPr/>
              <p:nvPr/>
            </p:nvSpPr>
            <p:spPr>
              <a:xfrm>
                <a:off x="6358414" y="3242786"/>
                <a:ext cx="38100" cy="38100"/>
              </a:xfrm>
              <a:custGeom>
                <a:avLst/>
                <a:gdLst/>
                <a:ahLst/>
                <a:cxnLst/>
                <a:rect l="l" t="t" r="r" b="b"/>
                <a:pathLst>
                  <a:path w="38100" h="38100" extrusionOk="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grpSp>
        <p:pic>
          <p:nvPicPr>
            <p:cNvPr id="129" name="Google Shape;129;p37"/>
            <p:cNvPicPr preferRelativeResize="0"/>
            <p:nvPr/>
          </p:nvPicPr>
          <p:blipFill rotWithShape="1">
            <a:blip r:embed="rId3">
              <a:alphaModFix/>
            </a:blip>
            <a:srcRect/>
            <a:stretch/>
          </p:blipFill>
          <p:spPr>
            <a:xfrm>
              <a:off x="2491486" y="3466203"/>
              <a:ext cx="3600450" cy="771525"/>
            </a:xfrm>
            <a:prstGeom prst="rect">
              <a:avLst/>
            </a:prstGeom>
            <a:noFill/>
            <a:ln>
              <a:noFill/>
            </a:ln>
          </p:spPr>
        </p:pic>
        <p:pic>
          <p:nvPicPr>
            <p:cNvPr id="130" name="Google Shape;130;p37"/>
            <p:cNvPicPr preferRelativeResize="0"/>
            <p:nvPr/>
          </p:nvPicPr>
          <p:blipFill rotWithShape="1">
            <a:blip r:embed="rId3">
              <a:alphaModFix/>
            </a:blip>
            <a:srcRect/>
            <a:stretch/>
          </p:blipFill>
          <p:spPr>
            <a:xfrm>
              <a:off x="3593436" y="3868249"/>
              <a:ext cx="3600450" cy="771525"/>
            </a:xfrm>
            <a:prstGeom prst="rect">
              <a:avLst/>
            </a:prstGeom>
            <a:noFill/>
            <a:ln>
              <a:noFill/>
            </a:ln>
          </p:spPr>
        </p:pic>
        <p:pic>
          <p:nvPicPr>
            <p:cNvPr id="131" name="Google Shape;131;p37"/>
            <p:cNvPicPr preferRelativeResize="0"/>
            <p:nvPr/>
          </p:nvPicPr>
          <p:blipFill rotWithShape="1">
            <a:blip r:embed="rId3">
              <a:alphaModFix/>
            </a:blip>
            <a:srcRect/>
            <a:stretch/>
          </p:blipFill>
          <p:spPr>
            <a:xfrm>
              <a:off x="3276578" y="4508639"/>
              <a:ext cx="3600450" cy="771525"/>
            </a:xfrm>
            <a:prstGeom prst="rect">
              <a:avLst/>
            </a:prstGeom>
            <a:noFill/>
            <a:ln>
              <a:noFill/>
            </a:ln>
          </p:spPr>
        </p:pic>
        <p:grpSp>
          <p:nvGrpSpPr>
            <p:cNvPr id="132" name="Google Shape;132;p37"/>
            <p:cNvGrpSpPr/>
            <p:nvPr/>
          </p:nvGrpSpPr>
          <p:grpSpPr>
            <a:xfrm rot="10800000">
              <a:off x="2851116" y="3792900"/>
              <a:ext cx="3591640" cy="768191"/>
              <a:chOff x="4298394" y="3045618"/>
              <a:chExt cx="3591640" cy="768191"/>
            </a:xfrm>
          </p:grpSpPr>
          <p:sp>
            <p:nvSpPr>
              <p:cNvPr id="133" name="Google Shape;133;p37"/>
              <p:cNvSpPr/>
              <p:nvPr/>
            </p:nvSpPr>
            <p:spPr>
              <a:xfrm>
                <a:off x="4401979" y="3311366"/>
                <a:ext cx="3476625" cy="200025"/>
              </a:xfrm>
              <a:custGeom>
                <a:avLst/>
                <a:gdLst/>
                <a:ahLst/>
                <a:cxnLst/>
                <a:rect l="l" t="t" r="r" b="b"/>
                <a:pathLst>
                  <a:path w="3476625" h="200025" extrusionOk="0">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34" name="Google Shape;134;p37"/>
              <p:cNvSpPr/>
              <p:nvPr/>
            </p:nvSpPr>
            <p:spPr>
              <a:xfrm>
                <a:off x="7851934" y="331231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35" name="Google Shape;135;p37"/>
              <p:cNvSpPr/>
              <p:nvPr/>
            </p:nvSpPr>
            <p:spPr>
              <a:xfrm>
                <a:off x="4391739" y="348972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36" name="Google Shape;136;p37"/>
              <p:cNvSpPr/>
              <p:nvPr/>
            </p:nvSpPr>
            <p:spPr>
              <a:xfrm>
                <a:off x="4559141" y="3055143"/>
                <a:ext cx="2552700" cy="142875"/>
              </a:xfrm>
              <a:custGeom>
                <a:avLst/>
                <a:gdLst/>
                <a:ahLst/>
                <a:cxnLst/>
                <a:rect l="l" t="t" r="r" b="b"/>
                <a:pathLst>
                  <a:path w="2552700" h="142875" extrusionOk="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37" name="Google Shape;137;p37"/>
              <p:cNvSpPr/>
              <p:nvPr/>
            </p:nvSpPr>
            <p:spPr>
              <a:xfrm>
                <a:off x="7089934" y="315610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38" name="Google Shape;138;p37"/>
              <p:cNvSpPr/>
              <p:nvPr/>
            </p:nvSpPr>
            <p:spPr>
              <a:xfrm>
                <a:off x="4546759" y="3045618"/>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39" name="Google Shape;139;p37"/>
              <p:cNvSpPr/>
              <p:nvPr/>
            </p:nvSpPr>
            <p:spPr>
              <a:xfrm>
                <a:off x="6717506" y="3322796"/>
                <a:ext cx="676275" cy="104775"/>
              </a:xfrm>
              <a:custGeom>
                <a:avLst/>
                <a:gdLst/>
                <a:ahLst/>
                <a:cxnLst/>
                <a:rect l="l" t="t" r="r" b="b"/>
                <a:pathLst>
                  <a:path w="676275" h="104775" extrusionOk="0">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40" name="Google Shape;140;p37"/>
              <p:cNvSpPr/>
              <p:nvPr/>
            </p:nvSpPr>
            <p:spPr>
              <a:xfrm>
                <a:off x="6705124" y="3398043"/>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41" name="Google Shape;141;p37"/>
              <p:cNvSpPr/>
              <p:nvPr/>
            </p:nvSpPr>
            <p:spPr>
              <a:xfrm>
                <a:off x="5352574" y="3312318"/>
                <a:ext cx="742950" cy="485775"/>
              </a:xfrm>
              <a:custGeom>
                <a:avLst/>
                <a:gdLst/>
                <a:ahLst/>
                <a:cxnLst/>
                <a:rect l="l" t="t" r="r" b="b"/>
                <a:pathLst>
                  <a:path w="742950" h="485775" extrusionOk="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42" name="Google Shape;142;p37"/>
              <p:cNvSpPr/>
              <p:nvPr/>
            </p:nvSpPr>
            <p:spPr>
              <a:xfrm>
                <a:off x="5343287" y="3775709"/>
                <a:ext cx="38100" cy="38100"/>
              </a:xfrm>
              <a:custGeom>
                <a:avLst/>
                <a:gdLst/>
                <a:ahLst/>
                <a:cxnLst/>
                <a:rect l="l" t="t" r="r" b="b"/>
                <a:pathLst>
                  <a:path w="38100" h="38100" extrusionOk="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43" name="Google Shape;143;p37"/>
              <p:cNvSpPr/>
              <p:nvPr/>
            </p:nvSpPr>
            <p:spPr>
              <a:xfrm>
                <a:off x="4308634" y="3313271"/>
                <a:ext cx="1009650" cy="428625"/>
              </a:xfrm>
              <a:custGeom>
                <a:avLst/>
                <a:gdLst/>
                <a:ahLst/>
                <a:cxnLst/>
                <a:rect l="l" t="t" r="r" b="b"/>
                <a:pathLst>
                  <a:path w="1009650" h="428625" extrusionOk="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44" name="Google Shape;144;p37"/>
              <p:cNvSpPr/>
              <p:nvPr/>
            </p:nvSpPr>
            <p:spPr>
              <a:xfrm>
                <a:off x="4298394" y="371451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45" name="Google Shape;145;p37"/>
              <p:cNvSpPr/>
              <p:nvPr/>
            </p:nvSpPr>
            <p:spPr>
              <a:xfrm>
                <a:off x="6470809" y="3194208"/>
                <a:ext cx="1076325" cy="142875"/>
              </a:xfrm>
              <a:custGeom>
                <a:avLst/>
                <a:gdLst/>
                <a:ahLst/>
                <a:cxnLst/>
                <a:rect l="l" t="t" r="r" b="b"/>
                <a:pathLst>
                  <a:path w="1076325" h="142875" extrusionOk="0">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46" name="Google Shape;146;p37"/>
              <p:cNvSpPr/>
              <p:nvPr/>
            </p:nvSpPr>
            <p:spPr>
              <a:xfrm>
                <a:off x="6460569" y="3184921"/>
                <a:ext cx="38100" cy="38100"/>
              </a:xfrm>
              <a:custGeom>
                <a:avLst/>
                <a:gdLst/>
                <a:ahLst/>
                <a:cxnLst/>
                <a:rect l="l" t="t" r="r" b="b"/>
                <a:pathLst>
                  <a:path w="38100" h="38100" extrusionOk="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47" name="Google Shape;147;p37"/>
              <p:cNvSpPr/>
              <p:nvPr/>
            </p:nvSpPr>
            <p:spPr>
              <a:xfrm>
                <a:off x="5156359" y="3240881"/>
                <a:ext cx="590550" cy="190500"/>
              </a:xfrm>
              <a:custGeom>
                <a:avLst/>
                <a:gdLst/>
                <a:ahLst/>
                <a:cxnLst/>
                <a:rect l="l" t="t" r="r" b="b"/>
                <a:pathLst>
                  <a:path w="590550" h="190500" extrusionOk="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48" name="Google Shape;148;p37"/>
              <p:cNvSpPr/>
              <p:nvPr/>
            </p:nvSpPr>
            <p:spPr>
              <a:xfrm>
                <a:off x="5134451" y="323135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49" name="Google Shape;149;p37"/>
              <p:cNvSpPr/>
              <p:nvPr/>
            </p:nvSpPr>
            <p:spPr>
              <a:xfrm>
                <a:off x="5084921" y="3377088"/>
                <a:ext cx="361950" cy="95250"/>
              </a:xfrm>
              <a:custGeom>
                <a:avLst/>
                <a:gdLst/>
                <a:ahLst/>
                <a:cxnLst/>
                <a:rect l="l" t="t" r="r" b="b"/>
                <a:pathLst>
                  <a:path w="361950" h="95250" extrusionOk="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50" name="Google Shape;150;p37"/>
              <p:cNvSpPr/>
              <p:nvPr/>
            </p:nvSpPr>
            <p:spPr>
              <a:xfrm>
                <a:off x="5072539" y="344852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51" name="Google Shape;151;p37"/>
              <p:cNvSpPr/>
              <p:nvPr/>
            </p:nvSpPr>
            <p:spPr>
              <a:xfrm>
                <a:off x="5571649" y="3071336"/>
                <a:ext cx="809625" cy="200025"/>
              </a:xfrm>
              <a:custGeom>
                <a:avLst/>
                <a:gdLst/>
                <a:ahLst/>
                <a:cxnLst/>
                <a:rect l="l" t="t" r="r" b="b"/>
                <a:pathLst>
                  <a:path w="809625" h="200025" extrusionOk="0">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52" name="Google Shape;152;p37"/>
              <p:cNvSpPr/>
              <p:nvPr/>
            </p:nvSpPr>
            <p:spPr>
              <a:xfrm>
                <a:off x="6358414" y="3242786"/>
                <a:ext cx="38100" cy="38100"/>
              </a:xfrm>
              <a:custGeom>
                <a:avLst/>
                <a:gdLst/>
                <a:ahLst/>
                <a:cxnLst/>
                <a:rect l="l" t="t" r="r" b="b"/>
                <a:pathLst>
                  <a:path w="38100" h="38100" extrusionOk="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grpSp>
        <p:grpSp>
          <p:nvGrpSpPr>
            <p:cNvPr id="153" name="Google Shape;153;p37"/>
            <p:cNvGrpSpPr/>
            <p:nvPr/>
          </p:nvGrpSpPr>
          <p:grpSpPr>
            <a:xfrm>
              <a:off x="3818413" y="2183384"/>
              <a:ext cx="2675413" cy="572225"/>
              <a:chOff x="4298394" y="3045618"/>
              <a:chExt cx="3591640" cy="768191"/>
            </a:xfrm>
          </p:grpSpPr>
          <p:sp>
            <p:nvSpPr>
              <p:cNvPr id="154" name="Google Shape;154;p37"/>
              <p:cNvSpPr/>
              <p:nvPr/>
            </p:nvSpPr>
            <p:spPr>
              <a:xfrm>
                <a:off x="4401979" y="3311366"/>
                <a:ext cx="3476625" cy="200025"/>
              </a:xfrm>
              <a:custGeom>
                <a:avLst/>
                <a:gdLst/>
                <a:ahLst/>
                <a:cxnLst/>
                <a:rect l="l" t="t" r="r" b="b"/>
                <a:pathLst>
                  <a:path w="3476625" h="200025" extrusionOk="0">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55" name="Google Shape;155;p37"/>
              <p:cNvSpPr/>
              <p:nvPr/>
            </p:nvSpPr>
            <p:spPr>
              <a:xfrm>
                <a:off x="7851934" y="331231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56" name="Google Shape;156;p37"/>
              <p:cNvSpPr/>
              <p:nvPr/>
            </p:nvSpPr>
            <p:spPr>
              <a:xfrm>
                <a:off x="4391739" y="348972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57" name="Google Shape;157;p37"/>
              <p:cNvSpPr/>
              <p:nvPr/>
            </p:nvSpPr>
            <p:spPr>
              <a:xfrm>
                <a:off x="4559141" y="3055143"/>
                <a:ext cx="2552700" cy="142875"/>
              </a:xfrm>
              <a:custGeom>
                <a:avLst/>
                <a:gdLst/>
                <a:ahLst/>
                <a:cxnLst/>
                <a:rect l="l" t="t" r="r" b="b"/>
                <a:pathLst>
                  <a:path w="2552700" h="142875" extrusionOk="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58" name="Google Shape;158;p37"/>
              <p:cNvSpPr/>
              <p:nvPr/>
            </p:nvSpPr>
            <p:spPr>
              <a:xfrm>
                <a:off x="7089934" y="315610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59" name="Google Shape;159;p37"/>
              <p:cNvSpPr/>
              <p:nvPr/>
            </p:nvSpPr>
            <p:spPr>
              <a:xfrm>
                <a:off x="4546759" y="3045618"/>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60" name="Google Shape;160;p37"/>
              <p:cNvSpPr/>
              <p:nvPr/>
            </p:nvSpPr>
            <p:spPr>
              <a:xfrm>
                <a:off x="6717506" y="3322796"/>
                <a:ext cx="676275" cy="104775"/>
              </a:xfrm>
              <a:custGeom>
                <a:avLst/>
                <a:gdLst/>
                <a:ahLst/>
                <a:cxnLst/>
                <a:rect l="l" t="t" r="r" b="b"/>
                <a:pathLst>
                  <a:path w="676275" h="104775" extrusionOk="0">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61" name="Google Shape;161;p37"/>
              <p:cNvSpPr/>
              <p:nvPr/>
            </p:nvSpPr>
            <p:spPr>
              <a:xfrm>
                <a:off x="6705124" y="3398043"/>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62" name="Google Shape;162;p37"/>
              <p:cNvSpPr/>
              <p:nvPr/>
            </p:nvSpPr>
            <p:spPr>
              <a:xfrm>
                <a:off x="5352574" y="3312318"/>
                <a:ext cx="742950" cy="485775"/>
              </a:xfrm>
              <a:custGeom>
                <a:avLst/>
                <a:gdLst/>
                <a:ahLst/>
                <a:cxnLst/>
                <a:rect l="l" t="t" r="r" b="b"/>
                <a:pathLst>
                  <a:path w="742950" h="485775" extrusionOk="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63" name="Google Shape;163;p37"/>
              <p:cNvSpPr/>
              <p:nvPr/>
            </p:nvSpPr>
            <p:spPr>
              <a:xfrm>
                <a:off x="5343287" y="3775709"/>
                <a:ext cx="38100" cy="38100"/>
              </a:xfrm>
              <a:custGeom>
                <a:avLst/>
                <a:gdLst/>
                <a:ahLst/>
                <a:cxnLst/>
                <a:rect l="l" t="t" r="r" b="b"/>
                <a:pathLst>
                  <a:path w="38100" h="38100" extrusionOk="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64" name="Google Shape;164;p37"/>
              <p:cNvSpPr/>
              <p:nvPr/>
            </p:nvSpPr>
            <p:spPr>
              <a:xfrm>
                <a:off x="4308634" y="3313271"/>
                <a:ext cx="1009650" cy="428625"/>
              </a:xfrm>
              <a:custGeom>
                <a:avLst/>
                <a:gdLst/>
                <a:ahLst/>
                <a:cxnLst/>
                <a:rect l="l" t="t" r="r" b="b"/>
                <a:pathLst>
                  <a:path w="1009650" h="428625" extrusionOk="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65" name="Google Shape;165;p37"/>
              <p:cNvSpPr/>
              <p:nvPr/>
            </p:nvSpPr>
            <p:spPr>
              <a:xfrm>
                <a:off x="4298394" y="371451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66" name="Google Shape;166;p37"/>
              <p:cNvSpPr/>
              <p:nvPr/>
            </p:nvSpPr>
            <p:spPr>
              <a:xfrm>
                <a:off x="6470809" y="3194208"/>
                <a:ext cx="1076325" cy="142875"/>
              </a:xfrm>
              <a:custGeom>
                <a:avLst/>
                <a:gdLst/>
                <a:ahLst/>
                <a:cxnLst/>
                <a:rect l="l" t="t" r="r" b="b"/>
                <a:pathLst>
                  <a:path w="1076325" h="142875" extrusionOk="0">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67" name="Google Shape;167;p37"/>
              <p:cNvSpPr/>
              <p:nvPr/>
            </p:nvSpPr>
            <p:spPr>
              <a:xfrm>
                <a:off x="6460569" y="3184921"/>
                <a:ext cx="38100" cy="38100"/>
              </a:xfrm>
              <a:custGeom>
                <a:avLst/>
                <a:gdLst/>
                <a:ahLst/>
                <a:cxnLst/>
                <a:rect l="l" t="t" r="r" b="b"/>
                <a:pathLst>
                  <a:path w="38100" h="38100" extrusionOk="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68" name="Google Shape;168;p37"/>
              <p:cNvSpPr/>
              <p:nvPr/>
            </p:nvSpPr>
            <p:spPr>
              <a:xfrm>
                <a:off x="5156359" y="3240881"/>
                <a:ext cx="590550" cy="190500"/>
              </a:xfrm>
              <a:custGeom>
                <a:avLst/>
                <a:gdLst/>
                <a:ahLst/>
                <a:cxnLst/>
                <a:rect l="l" t="t" r="r" b="b"/>
                <a:pathLst>
                  <a:path w="590550" h="190500" extrusionOk="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69" name="Google Shape;169;p37"/>
              <p:cNvSpPr/>
              <p:nvPr/>
            </p:nvSpPr>
            <p:spPr>
              <a:xfrm>
                <a:off x="5134451" y="323135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70" name="Google Shape;170;p37"/>
              <p:cNvSpPr/>
              <p:nvPr/>
            </p:nvSpPr>
            <p:spPr>
              <a:xfrm>
                <a:off x="5084921" y="3377088"/>
                <a:ext cx="361950" cy="95250"/>
              </a:xfrm>
              <a:custGeom>
                <a:avLst/>
                <a:gdLst/>
                <a:ahLst/>
                <a:cxnLst/>
                <a:rect l="l" t="t" r="r" b="b"/>
                <a:pathLst>
                  <a:path w="361950" h="95250" extrusionOk="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71" name="Google Shape;171;p37"/>
              <p:cNvSpPr/>
              <p:nvPr/>
            </p:nvSpPr>
            <p:spPr>
              <a:xfrm>
                <a:off x="5072539" y="344852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72" name="Google Shape;172;p37"/>
              <p:cNvSpPr/>
              <p:nvPr/>
            </p:nvSpPr>
            <p:spPr>
              <a:xfrm>
                <a:off x="5571649" y="3071336"/>
                <a:ext cx="809625" cy="200025"/>
              </a:xfrm>
              <a:custGeom>
                <a:avLst/>
                <a:gdLst/>
                <a:ahLst/>
                <a:cxnLst/>
                <a:rect l="l" t="t" r="r" b="b"/>
                <a:pathLst>
                  <a:path w="809625" h="200025" extrusionOk="0">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73" name="Google Shape;173;p37"/>
              <p:cNvSpPr/>
              <p:nvPr/>
            </p:nvSpPr>
            <p:spPr>
              <a:xfrm>
                <a:off x="6358414" y="3242786"/>
                <a:ext cx="38100" cy="38100"/>
              </a:xfrm>
              <a:custGeom>
                <a:avLst/>
                <a:gdLst/>
                <a:ahLst/>
                <a:cxnLst/>
                <a:rect l="l" t="t" r="r" b="b"/>
                <a:pathLst>
                  <a:path w="38100" h="38100" extrusionOk="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grpSp>
        <p:grpSp>
          <p:nvGrpSpPr>
            <p:cNvPr id="174" name="Google Shape;174;p37"/>
            <p:cNvGrpSpPr/>
            <p:nvPr/>
          </p:nvGrpSpPr>
          <p:grpSpPr>
            <a:xfrm>
              <a:off x="3267776" y="2332239"/>
              <a:ext cx="3501807" cy="1194118"/>
              <a:chOff x="7533182" y="1351307"/>
              <a:chExt cx="4265295" cy="1454468"/>
            </a:xfrm>
          </p:grpSpPr>
          <p:sp>
            <p:nvSpPr>
              <p:cNvPr id="175" name="Google Shape;175;p37"/>
              <p:cNvSpPr/>
              <p:nvPr/>
            </p:nvSpPr>
            <p:spPr>
              <a:xfrm>
                <a:off x="8179930" y="1579907"/>
                <a:ext cx="3581400" cy="762000"/>
              </a:xfrm>
              <a:custGeom>
                <a:avLst/>
                <a:gdLst/>
                <a:ahLst/>
                <a:cxnLst/>
                <a:rect l="l" t="t" r="r" b="b"/>
                <a:pathLst>
                  <a:path w="3581400" h="762000" extrusionOk="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76" name="Google Shape;176;p37"/>
              <p:cNvSpPr/>
              <p:nvPr/>
            </p:nvSpPr>
            <p:spPr>
              <a:xfrm>
                <a:off x="8190407" y="1590385"/>
                <a:ext cx="3562350" cy="742950"/>
              </a:xfrm>
              <a:custGeom>
                <a:avLst/>
                <a:gdLst/>
                <a:ahLst/>
                <a:cxnLst/>
                <a:rect l="l" t="t" r="r" b="b"/>
                <a:pathLst>
                  <a:path w="3562350" h="742950" extrusionOk="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77" name="Google Shape;177;p37"/>
              <p:cNvSpPr/>
              <p:nvPr/>
            </p:nvSpPr>
            <p:spPr>
              <a:xfrm>
                <a:off x="7533182" y="1351307"/>
                <a:ext cx="3552825" cy="771525"/>
              </a:xfrm>
              <a:custGeom>
                <a:avLst/>
                <a:gdLst/>
                <a:ahLst/>
                <a:cxnLst/>
                <a:rect l="l" t="t" r="r" b="b"/>
                <a:pathLst>
                  <a:path w="3552825" h="771525" extrusionOk="0">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78" name="Google Shape;178;p37"/>
              <p:cNvSpPr/>
              <p:nvPr/>
            </p:nvSpPr>
            <p:spPr>
              <a:xfrm>
                <a:off x="7543660" y="1360832"/>
                <a:ext cx="3533775" cy="752475"/>
              </a:xfrm>
              <a:custGeom>
                <a:avLst/>
                <a:gdLst/>
                <a:ahLst/>
                <a:cxnLst/>
                <a:rect l="l" t="t" r="r" b="b"/>
                <a:pathLst>
                  <a:path w="3533775" h="752475" extrusionOk="0">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79" name="Google Shape;179;p37"/>
              <p:cNvSpPr/>
              <p:nvPr/>
            </p:nvSpPr>
            <p:spPr>
              <a:xfrm>
                <a:off x="7588427" y="1653250"/>
                <a:ext cx="4210050" cy="1152525"/>
              </a:xfrm>
              <a:custGeom>
                <a:avLst/>
                <a:gdLst/>
                <a:ahLst/>
                <a:cxnLst/>
                <a:rect l="l" t="t" r="r" b="b"/>
                <a:pathLst>
                  <a:path w="4210050" h="1152525" extrusionOk="0">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80" name="Google Shape;180;p37"/>
              <p:cNvSpPr/>
              <p:nvPr/>
            </p:nvSpPr>
            <p:spPr>
              <a:xfrm>
                <a:off x="7596285" y="1665632"/>
                <a:ext cx="4200525" cy="1133475"/>
              </a:xfrm>
              <a:custGeom>
                <a:avLst/>
                <a:gdLst/>
                <a:ahLst/>
                <a:cxnLst/>
                <a:rect l="l" t="t" r="r" b="b"/>
                <a:pathLst>
                  <a:path w="4200525" h="1133475" extrusionOk="0">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grpSp>
        <p:grpSp>
          <p:nvGrpSpPr>
            <p:cNvPr id="181" name="Google Shape;181;p37"/>
            <p:cNvGrpSpPr/>
            <p:nvPr/>
          </p:nvGrpSpPr>
          <p:grpSpPr>
            <a:xfrm>
              <a:off x="4048919" y="5006593"/>
              <a:ext cx="2675413" cy="572225"/>
              <a:chOff x="4298394" y="3045618"/>
              <a:chExt cx="3591640" cy="768191"/>
            </a:xfrm>
          </p:grpSpPr>
          <p:sp>
            <p:nvSpPr>
              <p:cNvPr id="182" name="Google Shape;182;p37"/>
              <p:cNvSpPr/>
              <p:nvPr/>
            </p:nvSpPr>
            <p:spPr>
              <a:xfrm>
                <a:off x="4401979" y="3311366"/>
                <a:ext cx="3476625" cy="200025"/>
              </a:xfrm>
              <a:custGeom>
                <a:avLst/>
                <a:gdLst/>
                <a:ahLst/>
                <a:cxnLst/>
                <a:rect l="l" t="t" r="r" b="b"/>
                <a:pathLst>
                  <a:path w="3476625" h="200025" extrusionOk="0">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83" name="Google Shape;183;p37"/>
              <p:cNvSpPr/>
              <p:nvPr/>
            </p:nvSpPr>
            <p:spPr>
              <a:xfrm>
                <a:off x="7851934" y="331231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84" name="Google Shape;184;p37"/>
              <p:cNvSpPr/>
              <p:nvPr/>
            </p:nvSpPr>
            <p:spPr>
              <a:xfrm>
                <a:off x="4391739" y="348972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85" name="Google Shape;185;p37"/>
              <p:cNvSpPr/>
              <p:nvPr/>
            </p:nvSpPr>
            <p:spPr>
              <a:xfrm>
                <a:off x="4559141" y="3055143"/>
                <a:ext cx="2552700" cy="142875"/>
              </a:xfrm>
              <a:custGeom>
                <a:avLst/>
                <a:gdLst/>
                <a:ahLst/>
                <a:cxnLst/>
                <a:rect l="l" t="t" r="r" b="b"/>
                <a:pathLst>
                  <a:path w="2552700" h="142875" extrusionOk="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86" name="Google Shape;186;p37"/>
              <p:cNvSpPr/>
              <p:nvPr/>
            </p:nvSpPr>
            <p:spPr>
              <a:xfrm>
                <a:off x="7089934" y="315610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87" name="Google Shape;187;p37"/>
              <p:cNvSpPr/>
              <p:nvPr/>
            </p:nvSpPr>
            <p:spPr>
              <a:xfrm>
                <a:off x="4546759" y="3045618"/>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88" name="Google Shape;188;p37"/>
              <p:cNvSpPr/>
              <p:nvPr/>
            </p:nvSpPr>
            <p:spPr>
              <a:xfrm>
                <a:off x="6717506" y="3322796"/>
                <a:ext cx="676275" cy="104775"/>
              </a:xfrm>
              <a:custGeom>
                <a:avLst/>
                <a:gdLst/>
                <a:ahLst/>
                <a:cxnLst/>
                <a:rect l="l" t="t" r="r" b="b"/>
                <a:pathLst>
                  <a:path w="676275" h="104775" extrusionOk="0">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89" name="Google Shape;189;p37"/>
              <p:cNvSpPr/>
              <p:nvPr/>
            </p:nvSpPr>
            <p:spPr>
              <a:xfrm>
                <a:off x="6705124" y="3398043"/>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90" name="Google Shape;190;p37"/>
              <p:cNvSpPr/>
              <p:nvPr/>
            </p:nvSpPr>
            <p:spPr>
              <a:xfrm>
                <a:off x="5352574" y="3312318"/>
                <a:ext cx="742950" cy="485775"/>
              </a:xfrm>
              <a:custGeom>
                <a:avLst/>
                <a:gdLst/>
                <a:ahLst/>
                <a:cxnLst/>
                <a:rect l="l" t="t" r="r" b="b"/>
                <a:pathLst>
                  <a:path w="742950" h="485775" extrusionOk="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91" name="Google Shape;191;p37"/>
              <p:cNvSpPr/>
              <p:nvPr/>
            </p:nvSpPr>
            <p:spPr>
              <a:xfrm>
                <a:off x="5343287" y="3775709"/>
                <a:ext cx="38100" cy="38100"/>
              </a:xfrm>
              <a:custGeom>
                <a:avLst/>
                <a:gdLst/>
                <a:ahLst/>
                <a:cxnLst/>
                <a:rect l="l" t="t" r="r" b="b"/>
                <a:pathLst>
                  <a:path w="38100" h="38100" extrusionOk="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92" name="Google Shape;192;p37"/>
              <p:cNvSpPr/>
              <p:nvPr/>
            </p:nvSpPr>
            <p:spPr>
              <a:xfrm>
                <a:off x="4308634" y="3313271"/>
                <a:ext cx="1009650" cy="428625"/>
              </a:xfrm>
              <a:custGeom>
                <a:avLst/>
                <a:gdLst/>
                <a:ahLst/>
                <a:cxnLst/>
                <a:rect l="l" t="t" r="r" b="b"/>
                <a:pathLst>
                  <a:path w="1009650" h="428625" extrusionOk="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93" name="Google Shape;193;p37"/>
              <p:cNvSpPr/>
              <p:nvPr/>
            </p:nvSpPr>
            <p:spPr>
              <a:xfrm>
                <a:off x="4298394" y="371451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94" name="Google Shape;194;p37"/>
              <p:cNvSpPr/>
              <p:nvPr/>
            </p:nvSpPr>
            <p:spPr>
              <a:xfrm>
                <a:off x="6470809" y="3194208"/>
                <a:ext cx="1076325" cy="142875"/>
              </a:xfrm>
              <a:custGeom>
                <a:avLst/>
                <a:gdLst/>
                <a:ahLst/>
                <a:cxnLst/>
                <a:rect l="l" t="t" r="r" b="b"/>
                <a:pathLst>
                  <a:path w="1076325" h="142875" extrusionOk="0">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95" name="Google Shape;195;p37"/>
              <p:cNvSpPr/>
              <p:nvPr/>
            </p:nvSpPr>
            <p:spPr>
              <a:xfrm>
                <a:off x="6460569" y="3184921"/>
                <a:ext cx="38100" cy="38100"/>
              </a:xfrm>
              <a:custGeom>
                <a:avLst/>
                <a:gdLst/>
                <a:ahLst/>
                <a:cxnLst/>
                <a:rect l="l" t="t" r="r" b="b"/>
                <a:pathLst>
                  <a:path w="38100" h="38100" extrusionOk="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96" name="Google Shape;196;p37"/>
              <p:cNvSpPr/>
              <p:nvPr/>
            </p:nvSpPr>
            <p:spPr>
              <a:xfrm>
                <a:off x="5156359" y="3240881"/>
                <a:ext cx="590550" cy="190500"/>
              </a:xfrm>
              <a:custGeom>
                <a:avLst/>
                <a:gdLst/>
                <a:ahLst/>
                <a:cxnLst/>
                <a:rect l="l" t="t" r="r" b="b"/>
                <a:pathLst>
                  <a:path w="590550" h="190500" extrusionOk="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97" name="Google Shape;197;p37"/>
              <p:cNvSpPr/>
              <p:nvPr/>
            </p:nvSpPr>
            <p:spPr>
              <a:xfrm>
                <a:off x="5134451" y="323135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98" name="Google Shape;198;p37"/>
              <p:cNvSpPr/>
              <p:nvPr/>
            </p:nvSpPr>
            <p:spPr>
              <a:xfrm>
                <a:off x="5084921" y="3377088"/>
                <a:ext cx="361950" cy="95250"/>
              </a:xfrm>
              <a:custGeom>
                <a:avLst/>
                <a:gdLst/>
                <a:ahLst/>
                <a:cxnLst/>
                <a:rect l="l" t="t" r="r" b="b"/>
                <a:pathLst>
                  <a:path w="361950" h="95250" extrusionOk="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99" name="Google Shape;199;p37"/>
              <p:cNvSpPr/>
              <p:nvPr/>
            </p:nvSpPr>
            <p:spPr>
              <a:xfrm>
                <a:off x="5072539" y="344852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00" name="Google Shape;200;p37"/>
              <p:cNvSpPr/>
              <p:nvPr/>
            </p:nvSpPr>
            <p:spPr>
              <a:xfrm>
                <a:off x="5571649" y="3071336"/>
                <a:ext cx="809625" cy="200025"/>
              </a:xfrm>
              <a:custGeom>
                <a:avLst/>
                <a:gdLst/>
                <a:ahLst/>
                <a:cxnLst/>
                <a:rect l="l" t="t" r="r" b="b"/>
                <a:pathLst>
                  <a:path w="809625" h="200025" extrusionOk="0">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01" name="Google Shape;201;p37"/>
              <p:cNvSpPr/>
              <p:nvPr/>
            </p:nvSpPr>
            <p:spPr>
              <a:xfrm>
                <a:off x="6358414" y="3242786"/>
                <a:ext cx="38100" cy="38100"/>
              </a:xfrm>
              <a:custGeom>
                <a:avLst/>
                <a:gdLst/>
                <a:ahLst/>
                <a:cxnLst/>
                <a:rect l="l" t="t" r="r" b="b"/>
                <a:pathLst>
                  <a:path w="38100" h="38100" extrusionOk="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grpSp>
        <p:grpSp>
          <p:nvGrpSpPr>
            <p:cNvPr id="202" name="Google Shape;202;p37"/>
            <p:cNvGrpSpPr/>
            <p:nvPr/>
          </p:nvGrpSpPr>
          <p:grpSpPr>
            <a:xfrm>
              <a:off x="4373699" y="2154144"/>
              <a:ext cx="2920346" cy="3443216"/>
              <a:chOff x="5269706" y="2450306"/>
              <a:chExt cx="1654493" cy="1950720"/>
            </a:xfrm>
          </p:grpSpPr>
          <p:sp>
            <p:nvSpPr>
              <p:cNvPr id="203" name="Google Shape;203;p37"/>
              <p:cNvSpPr/>
              <p:nvPr/>
            </p:nvSpPr>
            <p:spPr>
              <a:xfrm>
                <a:off x="6101239" y="2703671"/>
                <a:ext cx="28575" cy="28575"/>
              </a:xfrm>
              <a:custGeom>
                <a:avLst/>
                <a:gdLst/>
                <a:ahLst/>
                <a:cxnLst/>
                <a:rect l="l" t="t" r="r" b="b"/>
                <a:pathLst>
                  <a:path w="28575" h="28575" extrusionOk="0">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04" name="Google Shape;204;p37"/>
              <p:cNvSpPr/>
              <p:nvPr/>
            </p:nvSpPr>
            <p:spPr>
              <a:xfrm>
                <a:off x="5951696" y="2877026"/>
                <a:ext cx="38100" cy="38100"/>
              </a:xfrm>
              <a:custGeom>
                <a:avLst/>
                <a:gdLst/>
                <a:ahLst/>
                <a:cxnLst/>
                <a:rect l="l" t="t" r="r" b="b"/>
                <a:pathLst>
                  <a:path w="38100" h="38100" extrusionOk="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05" name="Google Shape;205;p37"/>
              <p:cNvSpPr/>
              <p:nvPr/>
            </p:nvSpPr>
            <p:spPr>
              <a:xfrm>
                <a:off x="5698331" y="3973354"/>
                <a:ext cx="19050" cy="19050"/>
              </a:xfrm>
              <a:custGeom>
                <a:avLst/>
                <a:gdLst/>
                <a:ahLst/>
                <a:cxnLst/>
                <a:rect l="l" t="t" r="r" b="b"/>
                <a:pathLst>
                  <a:path w="19050" h="19050" extrusionOk="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06" name="Google Shape;206;p37"/>
              <p:cNvSpPr/>
              <p:nvPr/>
            </p:nvSpPr>
            <p:spPr>
              <a:xfrm>
                <a:off x="5746909" y="4064794"/>
                <a:ext cx="123825" cy="114300"/>
              </a:xfrm>
              <a:custGeom>
                <a:avLst/>
                <a:gdLst/>
                <a:ahLst/>
                <a:cxnLst/>
                <a:rect l="l" t="t" r="r" b="b"/>
                <a:pathLst>
                  <a:path w="123825" h="114300" extrusionOk="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07" name="Google Shape;207;p37"/>
              <p:cNvSpPr/>
              <p:nvPr/>
            </p:nvSpPr>
            <p:spPr>
              <a:xfrm>
                <a:off x="5687854" y="3799046"/>
                <a:ext cx="28575" cy="28575"/>
              </a:xfrm>
              <a:custGeom>
                <a:avLst/>
                <a:gdLst/>
                <a:ahLst/>
                <a:cxnLst/>
                <a:rect l="l" t="t" r="r" b="b"/>
                <a:pathLst>
                  <a:path w="28575" h="28575" extrusionOk="0">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08" name="Google Shape;208;p37"/>
              <p:cNvSpPr/>
              <p:nvPr/>
            </p:nvSpPr>
            <p:spPr>
              <a:xfrm>
                <a:off x="5623084" y="3319939"/>
                <a:ext cx="38100" cy="38100"/>
              </a:xfrm>
              <a:custGeom>
                <a:avLst/>
                <a:gdLst/>
                <a:ahLst/>
                <a:cxnLst/>
                <a:rect l="l" t="t" r="r" b="b"/>
                <a:pathLst>
                  <a:path w="38100" h="38100" extrusionOk="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09" name="Google Shape;209;p37"/>
              <p:cNvSpPr/>
              <p:nvPr/>
            </p:nvSpPr>
            <p:spPr>
              <a:xfrm>
                <a:off x="5570696" y="3153251"/>
                <a:ext cx="38100" cy="38100"/>
              </a:xfrm>
              <a:custGeom>
                <a:avLst/>
                <a:gdLst/>
                <a:ahLst/>
                <a:cxnLst/>
                <a:rect l="l" t="t" r="r" b="b"/>
                <a:pathLst>
                  <a:path w="38100" h="38100" extrusionOk="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10" name="Google Shape;210;p37"/>
              <p:cNvSpPr/>
              <p:nvPr/>
            </p:nvSpPr>
            <p:spPr>
              <a:xfrm>
                <a:off x="5729764" y="3684746"/>
                <a:ext cx="28575" cy="28575"/>
              </a:xfrm>
              <a:custGeom>
                <a:avLst/>
                <a:gdLst/>
                <a:ahLst/>
                <a:cxnLst/>
                <a:rect l="l" t="t" r="r" b="b"/>
                <a:pathLst>
                  <a:path w="28575" h="28575" extrusionOk="0">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11" name="Google Shape;211;p37"/>
              <p:cNvSpPr/>
              <p:nvPr/>
            </p:nvSpPr>
            <p:spPr>
              <a:xfrm>
                <a:off x="6108859" y="3107531"/>
                <a:ext cx="19050" cy="19050"/>
              </a:xfrm>
              <a:custGeom>
                <a:avLst/>
                <a:gdLst/>
                <a:ahLst/>
                <a:cxnLst/>
                <a:rect l="l" t="t" r="r" b="b"/>
                <a:pathLst>
                  <a:path w="19050" h="19050" extrusionOk="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12" name="Google Shape;212;p37"/>
              <p:cNvSpPr/>
              <p:nvPr/>
            </p:nvSpPr>
            <p:spPr>
              <a:xfrm>
                <a:off x="5836444" y="4114324"/>
                <a:ext cx="57150" cy="47625"/>
              </a:xfrm>
              <a:custGeom>
                <a:avLst/>
                <a:gdLst/>
                <a:ahLst/>
                <a:cxnLst/>
                <a:rect l="l" t="t" r="r" b="b"/>
                <a:pathLst>
                  <a:path w="57150" h="47625" extrusionOk="0">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13" name="Google Shape;213;p37"/>
              <p:cNvSpPr/>
              <p:nvPr/>
            </p:nvSpPr>
            <p:spPr>
              <a:xfrm>
                <a:off x="5983129" y="4121944"/>
                <a:ext cx="28575" cy="28575"/>
              </a:xfrm>
              <a:custGeom>
                <a:avLst/>
                <a:gdLst/>
                <a:ahLst/>
                <a:cxnLst/>
                <a:rect l="l" t="t" r="r" b="b"/>
                <a:pathLst>
                  <a:path w="28575" h="28575" extrusionOk="0">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14" name="Google Shape;214;p37"/>
              <p:cNvSpPr/>
              <p:nvPr/>
            </p:nvSpPr>
            <p:spPr>
              <a:xfrm>
                <a:off x="5954554" y="4154329"/>
                <a:ext cx="47625" cy="38100"/>
              </a:xfrm>
              <a:custGeom>
                <a:avLst/>
                <a:gdLst/>
                <a:ahLst/>
                <a:cxnLst/>
                <a:rect l="l" t="t" r="r" b="b"/>
                <a:pathLst>
                  <a:path w="47625" h="38100" extrusionOk="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15" name="Google Shape;215;p37"/>
              <p:cNvSpPr/>
              <p:nvPr/>
            </p:nvSpPr>
            <p:spPr>
              <a:xfrm>
                <a:off x="5931694" y="3744754"/>
                <a:ext cx="28575" cy="38100"/>
              </a:xfrm>
              <a:custGeom>
                <a:avLst/>
                <a:gdLst/>
                <a:ahLst/>
                <a:cxnLst/>
                <a:rect l="l" t="t" r="r" b="b"/>
                <a:pathLst>
                  <a:path w="28575" h="38100" extrusionOk="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16" name="Google Shape;216;p37"/>
              <p:cNvSpPr/>
              <p:nvPr/>
            </p:nvSpPr>
            <p:spPr>
              <a:xfrm>
                <a:off x="5695474" y="3153251"/>
                <a:ext cx="28575" cy="28575"/>
              </a:xfrm>
              <a:custGeom>
                <a:avLst/>
                <a:gdLst/>
                <a:ahLst/>
                <a:cxnLst/>
                <a:rect l="l" t="t" r="r" b="b"/>
                <a:pathLst>
                  <a:path w="28575" h="28575" extrusionOk="0">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17" name="Google Shape;217;p37"/>
              <p:cNvSpPr/>
              <p:nvPr/>
            </p:nvSpPr>
            <p:spPr>
              <a:xfrm>
                <a:off x="5837396" y="2713196"/>
                <a:ext cx="19050" cy="19050"/>
              </a:xfrm>
              <a:custGeom>
                <a:avLst/>
                <a:gdLst/>
                <a:ahLst/>
                <a:cxnLst/>
                <a:rect l="l" t="t" r="r" b="b"/>
                <a:pathLst>
                  <a:path w="19050" h="19050" extrusionOk="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18" name="Google Shape;218;p37"/>
              <p:cNvSpPr/>
              <p:nvPr/>
            </p:nvSpPr>
            <p:spPr>
              <a:xfrm>
                <a:off x="6235541" y="2754154"/>
                <a:ext cx="38100" cy="38100"/>
              </a:xfrm>
              <a:custGeom>
                <a:avLst/>
                <a:gdLst/>
                <a:ahLst/>
                <a:cxnLst/>
                <a:rect l="l" t="t" r="r" b="b"/>
                <a:pathLst>
                  <a:path w="38100" h="38100" extrusionOk="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19" name="Google Shape;219;p37"/>
              <p:cNvSpPr/>
              <p:nvPr/>
            </p:nvSpPr>
            <p:spPr>
              <a:xfrm>
                <a:off x="5832634" y="2902744"/>
                <a:ext cx="19050" cy="19050"/>
              </a:xfrm>
              <a:custGeom>
                <a:avLst/>
                <a:gdLst/>
                <a:ahLst/>
                <a:cxnLst/>
                <a:rect l="l" t="t" r="r" b="b"/>
                <a:pathLst>
                  <a:path w="19050" h="19050" extrusionOk="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20" name="Google Shape;220;p37"/>
              <p:cNvSpPr/>
              <p:nvPr/>
            </p:nvSpPr>
            <p:spPr>
              <a:xfrm>
                <a:off x="5535454" y="3318034"/>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21" name="Google Shape;221;p37"/>
              <p:cNvSpPr/>
              <p:nvPr/>
            </p:nvSpPr>
            <p:spPr>
              <a:xfrm>
                <a:off x="5367814" y="3373279"/>
                <a:ext cx="19050" cy="19050"/>
              </a:xfrm>
              <a:custGeom>
                <a:avLst/>
                <a:gdLst/>
                <a:ahLst/>
                <a:cxnLst/>
                <a:rect l="l" t="t" r="r" b="b"/>
                <a:pathLst>
                  <a:path w="19050" h="19050" extrusionOk="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22" name="Google Shape;222;p37"/>
              <p:cNvSpPr/>
              <p:nvPr/>
            </p:nvSpPr>
            <p:spPr>
              <a:xfrm>
                <a:off x="5561171" y="3803809"/>
                <a:ext cx="76200" cy="85725"/>
              </a:xfrm>
              <a:custGeom>
                <a:avLst/>
                <a:gdLst/>
                <a:ahLst/>
                <a:cxnLst/>
                <a:rect l="l" t="t" r="r" b="b"/>
                <a:pathLst>
                  <a:path w="76200" h="85725" extrusionOk="0">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23" name="Google Shape;223;p37"/>
              <p:cNvSpPr/>
              <p:nvPr/>
            </p:nvSpPr>
            <p:spPr>
              <a:xfrm>
                <a:off x="5891689" y="3838099"/>
                <a:ext cx="66675" cy="57150"/>
              </a:xfrm>
              <a:custGeom>
                <a:avLst/>
                <a:gdLst/>
                <a:ahLst/>
                <a:cxnLst/>
                <a:rect l="l" t="t" r="r" b="b"/>
                <a:pathLst>
                  <a:path w="66675" h="57150" extrusionOk="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24" name="Google Shape;224;p37"/>
              <p:cNvSpPr/>
              <p:nvPr/>
            </p:nvSpPr>
            <p:spPr>
              <a:xfrm>
                <a:off x="5664994" y="3268504"/>
                <a:ext cx="114300" cy="114300"/>
              </a:xfrm>
              <a:custGeom>
                <a:avLst/>
                <a:gdLst/>
                <a:ahLst/>
                <a:cxnLst/>
                <a:rect l="l" t="t" r="r" b="b"/>
                <a:pathLst>
                  <a:path w="114300" h="114300" extrusionOk="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25" name="Google Shape;225;p37"/>
              <p:cNvSpPr/>
              <p:nvPr/>
            </p:nvSpPr>
            <p:spPr>
              <a:xfrm>
                <a:off x="5531644" y="2882741"/>
                <a:ext cx="28575" cy="28575"/>
              </a:xfrm>
              <a:custGeom>
                <a:avLst/>
                <a:gdLst/>
                <a:ahLst/>
                <a:cxnLst/>
                <a:rect l="l" t="t" r="r" b="b"/>
                <a:pathLst>
                  <a:path w="28575" h="28575" extrusionOk="0">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26" name="Google Shape;226;p37"/>
              <p:cNvSpPr/>
              <p:nvPr/>
            </p:nvSpPr>
            <p:spPr>
              <a:xfrm>
                <a:off x="5657374" y="3650456"/>
                <a:ext cx="57150" cy="85725"/>
              </a:xfrm>
              <a:custGeom>
                <a:avLst/>
                <a:gdLst/>
                <a:ahLst/>
                <a:cxnLst/>
                <a:rect l="l" t="t" r="r" b="b"/>
                <a:pathLst>
                  <a:path w="57150" h="85725" extrusionOk="0">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27" name="Google Shape;227;p37"/>
              <p:cNvSpPr/>
              <p:nvPr/>
            </p:nvSpPr>
            <p:spPr>
              <a:xfrm>
                <a:off x="5672614" y="3374231"/>
                <a:ext cx="47625" cy="47625"/>
              </a:xfrm>
              <a:custGeom>
                <a:avLst/>
                <a:gdLst/>
                <a:ahLst/>
                <a:cxnLst/>
                <a:rect l="l" t="t" r="r" b="b"/>
                <a:pathLst>
                  <a:path w="47625" h="47625" extrusionOk="0">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28" name="Google Shape;228;p37"/>
              <p:cNvSpPr/>
              <p:nvPr/>
            </p:nvSpPr>
            <p:spPr>
              <a:xfrm>
                <a:off x="5797391" y="4164806"/>
                <a:ext cx="28575" cy="28575"/>
              </a:xfrm>
              <a:custGeom>
                <a:avLst/>
                <a:gdLst/>
                <a:ahLst/>
                <a:cxnLst/>
                <a:rect l="l" t="t" r="r" b="b"/>
                <a:pathLst>
                  <a:path w="28575" h="28575" extrusionOk="0">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29" name="Google Shape;229;p37"/>
              <p:cNvSpPr/>
              <p:nvPr/>
            </p:nvSpPr>
            <p:spPr>
              <a:xfrm>
                <a:off x="6067717" y="3886676"/>
                <a:ext cx="19050" cy="19050"/>
              </a:xfrm>
              <a:custGeom>
                <a:avLst/>
                <a:gdLst/>
                <a:ahLst/>
                <a:cxnLst/>
                <a:rect l="l" t="t" r="r" b="b"/>
                <a:pathLst>
                  <a:path w="19050" h="19050" extrusionOk="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30" name="Google Shape;230;p37"/>
              <p:cNvSpPr/>
              <p:nvPr/>
            </p:nvSpPr>
            <p:spPr>
              <a:xfrm>
                <a:off x="5555456" y="3539014"/>
                <a:ext cx="57150" cy="57150"/>
              </a:xfrm>
              <a:custGeom>
                <a:avLst/>
                <a:gdLst/>
                <a:ahLst/>
                <a:cxnLst/>
                <a:rect l="l" t="t" r="r" b="b"/>
                <a:pathLst>
                  <a:path w="57150" h="57150" extrusionOk="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31" name="Google Shape;231;p37"/>
              <p:cNvSpPr/>
              <p:nvPr/>
            </p:nvSpPr>
            <p:spPr>
              <a:xfrm>
                <a:off x="6038374" y="4180046"/>
                <a:ext cx="19050" cy="19050"/>
              </a:xfrm>
              <a:custGeom>
                <a:avLst/>
                <a:gdLst/>
                <a:ahLst/>
                <a:cxnLst/>
                <a:rect l="l" t="t" r="r" b="b"/>
                <a:pathLst>
                  <a:path w="19050" h="19050" extrusionOk="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32" name="Google Shape;232;p37"/>
              <p:cNvSpPr/>
              <p:nvPr/>
            </p:nvSpPr>
            <p:spPr>
              <a:xfrm>
                <a:off x="5919311" y="3565684"/>
                <a:ext cx="19050" cy="19050"/>
              </a:xfrm>
              <a:custGeom>
                <a:avLst/>
                <a:gdLst/>
                <a:ahLst/>
                <a:cxnLst/>
                <a:rect l="l" t="t" r="r" b="b"/>
                <a:pathLst>
                  <a:path w="19050" h="19050" extrusionOk="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33" name="Google Shape;233;p37"/>
              <p:cNvSpPr/>
              <p:nvPr/>
            </p:nvSpPr>
            <p:spPr>
              <a:xfrm>
                <a:off x="5928836" y="4101941"/>
                <a:ext cx="19050" cy="19050"/>
              </a:xfrm>
              <a:custGeom>
                <a:avLst/>
                <a:gdLst/>
                <a:ahLst/>
                <a:cxnLst/>
                <a:rect l="l" t="t" r="r" b="b"/>
                <a:pathLst>
                  <a:path w="19050" h="19050" extrusionOk="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34" name="Google Shape;234;p37"/>
              <p:cNvSpPr/>
              <p:nvPr/>
            </p:nvSpPr>
            <p:spPr>
              <a:xfrm>
                <a:off x="5470684" y="3559016"/>
                <a:ext cx="66675" cy="66675"/>
              </a:xfrm>
              <a:custGeom>
                <a:avLst/>
                <a:gdLst/>
                <a:ahLst/>
                <a:cxnLst/>
                <a:rect l="l" t="t" r="r" b="b"/>
                <a:pathLst>
                  <a:path w="66675" h="66675" extrusionOk="0">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35" name="Google Shape;235;p37"/>
              <p:cNvSpPr/>
              <p:nvPr/>
            </p:nvSpPr>
            <p:spPr>
              <a:xfrm>
                <a:off x="5958364" y="3854291"/>
                <a:ext cx="38100" cy="38100"/>
              </a:xfrm>
              <a:custGeom>
                <a:avLst/>
                <a:gdLst/>
                <a:ahLst/>
                <a:cxnLst/>
                <a:rect l="l" t="t" r="r" b="b"/>
                <a:pathLst>
                  <a:path w="38100" h="38100" extrusionOk="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36" name="Google Shape;236;p37"/>
              <p:cNvSpPr/>
              <p:nvPr/>
            </p:nvSpPr>
            <p:spPr>
              <a:xfrm>
                <a:off x="6216491" y="2458879"/>
                <a:ext cx="19050" cy="19050"/>
              </a:xfrm>
              <a:custGeom>
                <a:avLst/>
                <a:gdLst/>
                <a:ahLst/>
                <a:cxnLst/>
                <a:rect l="l" t="t" r="r" b="b"/>
                <a:pathLst>
                  <a:path w="19050" h="19050" extrusionOk="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37" name="Google Shape;237;p37"/>
              <p:cNvSpPr/>
              <p:nvPr/>
            </p:nvSpPr>
            <p:spPr>
              <a:xfrm>
                <a:off x="5384006" y="3668554"/>
                <a:ext cx="66675" cy="66675"/>
              </a:xfrm>
              <a:custGeom>
                <a:avLst/>
                <a:gdLst/>
                <a:ahLst/>
                <a:cxnLst/>
                <a:rect l="l" t="t" r="r" b="b"/>
                <a:pathLst>
                  <a:path w="66675" h="66675" extrusionOk="0">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38" name="Google Shape;238;p37"/>
              <p:cNvSpPr/>
              <p:nvPr/>
            </p:nvSpPr>
            <p:spPr>
              <a:xfrm>
                <a:off x="5896451" y="3007519"/>
                <a:ext cx="57150" cy="57150"/>
              </a:xfrm>
              <a:custGeom>
                <a:avLst/>
                <a:gdLst/>
                <a:ahLst/>
                <a:cxnLst/>
                <a:rect l="l" t="t" r="r" b="b"/>
                <a:pathLst>
                  <a:path w="57150" h="57150" extrusionOk="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39" name="Google Shape;239;p37"/>
              <p:cNvSpPr/>
              <p:nvPr/>
            </p:nvSpPr>
            <p:spPr>
              <a:xfrm>
                <a:off x="6256496" y="2455069"/>
                <a:ext cx="28575" cy="28575"/>
              </a:xfrm>
              <a:custGeom>
                <a:avLst/>
                <a:gdLst/>
                <a:ahLst/>
                <a:cxnLst/>
                <a:rect l="l" t="t" r="r" b="b"/>
                <a:pathLst>
                  <a:path w="28575" h="28575" extrusionOk="0">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40" name="Google Shape;240;p37"/>
              <p:cNvSpPr/>
              <p:nvPr/>
            </p:nvSpPr>
            <p:spPr>
              <a:xfrm>
                <a:off x="5407819" y="3471386"/>
                <a:ext cx="38100" cy="38100"/>
              </a:xfrm>
              <a:custGeom>
                <a:avLst/>
                <a:gdLst/>
                <a:ahLst/>
                <a:cxnLst/>
                <a:rect l="l" t="t" r="r" b="b"/>
                <a:pathLst>
                  <a:path w="38100" h="38100" extrusionOk="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41" name="Google Shape;241;p37"/>
              <p:cNvSpPr/>
              <p:nvPr/>
            </p:nvSpPr>
            <p:spPr>
              <a:xfrm>
                <a:off x="6014561" y="2881789"/>
                <a:ext cx="19050" cy="19050"/>
              </a:xfrm>
              <a:custGeom>
                <a:avLst/>
                <a:gdLst/>
                <a:ahLst/>
                <a:cxnLst/>
                <a:rect l="l" t="t" r="r" b="b"/>
                <a:pathLst>
                  <a:path w="19050" h="19050" extrusionOk="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42" name="Google Shape;242;p37"/>
              <p:cNvSpPr/>
              <p:nvPr/>
            </p:nvSpPr>
            <p:spPr>
              <a:xfrm>
                <a:off x="5963126" y="2893219"/>
                <a:ext cx="76200" cy="85725"/>
              </a:xfrm>
              <a:custGeom>
                <a:avLst/>
                <a:gdLst/>
                <a:ahLst/>
                <a:cxnLst/>
                <a:rect l="l" t="t" r="r" b="b"/>
                <a:pathLst>
                  <a:path w="76200" h="85725" extrusionOk="0">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43" name="Google Shape;243;p37"/>
              <p:cNvSpPr/>
              <p:nvPr/>
            </p:nvSpPr>
            <p:spPr>
              <a:xfrm>
                <a:off x="5599271" y="3773329"/>
                <a:ext cx="28575" cy="28575"/>
              </a:xfrm>
              <a:custGeom>
                <a:avLst/>
                <a:gdLst/>
                <a:ahLst/>
                <a:cxnLst/>
                <a:rect l="l" t="t" r="r" b="b"/>
                <a:pathLst>
                  <a:path w="28575" h="28575" extrusionOk="0">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44" name="Google Shape;244;p37"/>
              <p:cNvSpPr/>
              <p:nvPr/>
            </p:nvSpPr>
            <p:spPr>
              <a:xfrm>
                <a:off x="5607844" y="3741896"/>
                <a:ext cx="38100" cy="38100"/>
              </a:xfrm>
              <a:custGeom>
                <a:avLst/>
                <a:gdLst/>
                <a:ahLst/>
                <a:cxnLst/>
                <a:rect l="l" t="t" r="r" b="b"/>
                <a:pathLst>
                  <a:path w="38100" h="38100" extrusionOk="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45" name="Google Shape;245;p37"/>
              <p:cNvSpPr/>
              <p:nvPr/>
            </p:nvSpPr>
            <p:spPr>
              <a:xfrm>
                <a:off x="6123146" y="2626519"/>
                <a:ext cx="47625" cy="47625"/>
              </a:xfrm>
              <a:custGeom>
                <a:avLst/>
                <a:gdLst/>
                <a:ahLst/>
                <a:cxnLst/>
                <a:rect l="l" t="t" r="r" b="b"/>
                <a:pathLst>
                  <a:path w="47625" h="47625" extrusionOk="0">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46" name="Google Shape;246;p37"/>
              <p:cNvSpPr/>
              <p:nvPr/>
            </p:nvSpPr>
            <p:spPr>
              <a:xfrm>
                <a:off x="6023134" y="2957989"/>
                <a:ext cx="28575" cy="28575"/>
              </a:xfrm>
              <a:custGeom>
                <a:avLst/>
                <a:gdLst/>
                <a:ahLst/>
                <a:cxnLst/>
                <a:rect l="l" t="t" r="r" b="b"/>
                <a:pathLst>
                  <a:path w="28575" h="28575" extrusionOk="0">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47" name="Google Shape;247;p37"/>
              <p:cNvSpPr/>
              <p:nvPr/>
            </p:nvSpPr>
            <p:spPr>
              <a:xfrm>
                <a:off x="5868829" y="2835116"/>
                <a:ext cx="57150" cy="57150"/>
              </a:xfrm>
              <a:custGeom>
                <a:avLst/>
                <a:gdLst/>
                <a:ahLst/>
                <a:cxnLst/>
                <a:rect l="l" t="t" r="r" b="b"/>
                <a:pathLst>
                  <a:path w="57150" h="57150" extrusionOk="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48" name="Google Shape;248;p37"/>
              <p:cNvSpPr/>
              <p:nvPr/>
            </p:nvSpPr>
            <p:spPr>
              <a:xfrm>
                <a:off x="5718334" y="3236119"/>
                <a:ext cx="28575" cy="28575"/>
              </a:xfrm>
              <a:custGeom>
                <a:avLst/>
                <a:gdLst/>
                <a:ahLst/>
                <a:cxnLst/>
                <a:rect l="l" t="t" r="r" b="b"/>
                <a:pathLst>
                  <a:path w="28575" h="28575" extrusionOk="0">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49" name="Google Shape;249;p37"/>
              <p:cNvSpPr/>
              <p:nvPr/>
            </p:nvSpPr>
            <p:spPr>
              <a:xfrm>
                <a:off x="6134576" y="2823686"/>
                <a:ext cx="28575" cy="28575"/>
              </a:xfrm>
              <a:custGeom>
                <a:avLst/>
                <a:gdLst/>
                <a:ahLst/>
                <a:cxnLst/>
                <a:rect l="l" t="t" r="r" b="b"/>
                <a:pathLst>
                  <a:path w="28575" h="28575" extrusionOk="0">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50" name="Google Shape;250;p37"/>
              <p:cNvSpPr/>
              <p:nvPr/>
            </p:nvSpPr>
            <p:spPr>
              <a:xfrm>
                <a:off x="6121241" y="2847499"/>
                <a:ext cx="38100" cy="38100"/>
              </a:xfrm>
              <a:custGeom>
                <a:avLst/>
                <a:gdLst/>
                <a:ahLst/>
                <a:cxnLst/>
                <a:rect l="l" t="t" r="r" b="b"/>
                <a:pathLst>
                  <a:path w="38100" h="38100" extrusionOk="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51" name="Google Shape;251;p37"/>
              <p:cNvSpPr/>
              <p:nvPr/>
            </p:nvSpPr>
            <p:spPr>
              <a:xfrm>
                <a:off x="5774531" y="3376136"/>
                <a:ext cx="76200" cy="95250"/>
              </a:xfrm>
              <a:custGeom>
                <a:avLst/>
                <a:gdLst/>
                <a:ahLst/>
                <a:cxnLst/>
                <a:rect l="l" t="t" r="r" b="b"/>
                <a:pathLst>
                  <a:path w="76200" h="95250" extrusionOk="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52" name="Google Shape;252;p37"/>
              <p:cNvSpPr/>
              <p:nvPr/>
            </p:nvSpPr>
            <p:spPr>
              <a:xfrm>
                <a:off x="5570696" y="3223736"/>
                <a:ext cx="28575" cy="28575"/>
              </a:xfrm>
              <a:custGeom>
                <a:avLst/>
                <a:gdLst/>
                <a:ahLst/>
                <a:cxnLst/>
                <a:rect l="l" t="t" r="r" b="b"/>
                <a:pathLst>
                  <a:path w="28575" h="28575" extrusionOk="0">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53" name="Google Shape;253;p37"/>
              <p:cNvSpPr/>
              <p:nvPr/>
            </p:nvSpPr>
            <p:spPr>
              <a:xfrm>
                <a:off x="5915501" y="4155281"/>
                <a:ext cx="38100" cy="28575"/>
              </a:xfrm>
              <a:custGeom>
                <a:avLst/>
                <a:gdLst/>
                <a:ahLst/>
                <a:cxnLst/>
                <a:rect l="l" t="t" r="r" b="b"/>
                <a:pathLst>
                  <a:path w="38100" h="28575" extrusionOk="0">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54" name="Google Shape;254;p37"/>
              <p:cNvSpPr/>
              <p:nvPr/>
            </p:nvSpPr>
            <p:spPr>
              <a:xfrm>
                <a:off x="5491639" y="3211354"/>
                <a:ext cx="66675" cy="66675"/>
              </a:xfrm>
              <a:custGeom>
                <a:avLst/>
                <a:gdLst/>
                <a:ahLst/>
                <a:cxnLst/>
                <a:rect l="l" t="t" r="r" b="b"/>
                <a:pathLst>
                  <a:path w="66675" h="66675" extrusionOk="0">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55" name="Google Shape;255;p37"/>
              <p:cNvSpPr/>
              <p:nvPr/>
            </p:nvSpPr>
            <p:spPr>
              <a:xfrm>
                <a:off x="5838349" y="3117056"/>
                <a:ext cx="76200" cy="85725"/>
              </a:xfrm>
              <a:custGeom>
                <a:avLst/>
                <a:gdLst/>
                <a:ahLst/>
                <a:cxnLst/>
                <a:rect l="l" t="t" r="r" b="b"/>
                <a:pathLst>
                  <a:path w="76200" h="85725" extrusionOk="0">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56" name="Google Shape;256;p37"/>
              <p:cNvSpPr/>
              <p:nvPr/>
            </p:nvSpPr>
            <p:spPr>
              <a:xfrm>
                <a:off x="5675471" y="3245644"/>
                <a:ext cx="28575" cy="28575"/>
              </a:xfrm>
              <a:custGeom>
                <a:avLst/>
                <a:gdLst/>
                <a:ahLst/>
                <a:cxnLst/>
                <a:rect l="l" t="t" r="r" b="b"/>
                <a:pathLst>
                  <a:path w="28575" h="28575" extrusionOk="0">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57" name="Google Shape;257;p37"/>
              <p:cNvSpPr/>
              <p:nvPr/>
            </p:nvSpPr>
            <p:spPr>
              <a:xfrm>
                <a:off x="5369719" y="3549491"/>
                <a:ext cx="38100" cy="38100"/>
              </a:xfrm>
              <a:custGeom>
                <a:avLst/>
                <a:gdLst/>
                <a:ahLst/>
                <a:cxnLst/>
                <a:rect l="l" t="t" r="r" b="b"/>
                <a:pathLst>
                  <a:path w="38100" h="38100" extrusionOk="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58" name="Google Shape;258;p37"/>
              <p:cNvSpPr/>
              <p:nvPr/>
            </p:nvSpPr>
            <p:spPr>
              <a:xfrm>
                <a:off x="5723096" y="3647599"/>
                <a:ext cx="38100" cy="38100"/>
              </a:xfrm>
              <a:custGeom>
                <a:avLst/>
                <a:gdLst/>
                <a:ahLst/>
                <a:cxnLst/>
                <a:rect l="l" t="t" r="r" b="b"/>
                <a:pathLst>
                  <a:path w="38100" h="38100" extrusionOk="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59" name="Google Shape;259;p37"/>
              <p:cNvSpPr/>
              <p:nvPr/>
            </p:nvSpPr>
            <p:spPr>
              <a:xfrm>
                <a:off x="6036469" y="2917984"/>
                <a:ext cx="161925" cy="133350"/>
              </a:xfrm>
              <a:custGeom>
                <a:avLst/>
                <a:gdLst/>
                <a:ahLst/>
                <a:cxnLst/>
                <a:rect l="l" t="t" r="r" b="b"/>
                <a:pathLst>
                  <a:path w="161925" h="133350" extrusionOk="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60" name="Google Shape;260;p37"/>
              <p:cNvSpPr/>
              <p:nvPr/>
            </p:nvSpPr>
            <p:spPr>
              <a:xfrm>
                <a:off x="5822156" y="3741896"/>
                <a:ext cx="28575" cy="28575"/>
              </a:xfrm>
              <a:custGeom>
                <a:avLst/>
                <a:gdLst/>
                <a:ahLst/>
                <a:cxnLst/>
                <a:rect l="l" t="t" r="r" b="b"/>
                <a:pathLst>
                  <a:path w="28575" h="28575" extrusionOk="0">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61" name="Google Shape;261;p37"/>
              <p:cNvSpPr/>
              <p:nvPr/>
            </p:nvSpPr>
            <p:spPr>
              <a:xfrm>
                <a:off x="5948839" y="2976086"/>
                <a:ext cx="28575" cy="28575"/>
              </a:xfrm>
              <a:custGeom>
                <a:avLst/>
                <a:gdLst/>
                <a:ahLst/>
                <a:cxnLst/>
                <a:rect l="l" t="t" r="r" b="b"/>
                <a:pathLst>
                  <a:path w="28575" h="28575" extrusionOk="0">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62" name="Google Shape;262;p37"/>
              <p:cNvSpPr/>
              <p:nvPr/>
            </p:nvSpPr>
            <p:spPr>
              <a:xfrm>
                <a:off x="5656094" y="3041809"/>
                <a:ext cx="95250" cy="114300"/>
              </a:xfrm>
              <a:custGeom>
                <a:avLst/>
                <a:gdLst/>
                <a:ahLst/>
                <a:cxnLst/>
                <a:rect l="l" t="t" r="r" b="b"/>
                <a:pathLst>
                  <a:path w="95250" h="114300" extrusionOk="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63" name="Google Shape;263;p37"/>
              <p:cNvSpPr/>
              <p:nvPr/>
            </p:nvSpPr>
            <p:spPr>
              <a:xfrm>
                <a:off x="5755481" y="4182904"/>
                <a:ext cx="57150" cy="57150"/>
              </a:xfrm>
              <a:custGeom>
                <a:avLst/>
                <a:gdLst/>
                <a:ahLst/>
                <a:cxnLst/>
                <a:rect l="l" t="t" r="r" b="b"/>
                <a:pathLst>
                  <a:path w="57150" h="57150" extrusionOk="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64" name="Google Shape;264;p37"/>
              <p:cNvSpPr/>
              <p:nvPr/>
            </p:nvSpPr>
            <p:spPr>
              <a:xfrm>
                <a:off x="6033611" y="3938111"/>
                <a:ext cx="28575" cy="28575"/>
              </a:xfrm>
              <a:custGeom>
                <a:avLst/>
                <a:gdLst/>
                <a:ahLst/>
                <a:cxnLst/>
                <a:rect l="l" t="t" r="r" b="b"/>
                <a:pathLst>
                  <a:path w="28575" h="28575" extrusionOk="0">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65" name="Google Shape;265;p37"/>
              <p:cNvSpPr/>
              <p:nvPr/>
            </p:nvSpPr>
            <p:spPr>
              <a:xfrm>
                <a:off x="5585936" y="3662839"/>
                <a:ext cx="38100" cy="38100"/>
              </a:xfrm>
              <a:custGeom>
                <a:avLst/>
                <a:gdLst/>
                <a:ahLst/>
                <a:cxnLst/>
                <a:rect l="l" t="t" r="r" b="b"/>
                <a:pathLst>
                  <a:path w="38100" h="38100" extrusionOk="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66" name="Google Shape;266;p37"/>
              <p:cNvSpPr/>
              <p:nvPr/>
            </p:nvSpPr>
            <p:spPr>
              <a:xfrm>
                <a:off x="5774531" y="3054191"/>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67" name="Google Shape;267;p37"/>
              <p:cNvSpPr/>
              <p:nvPr/>
            </p:nvSpPr>
            <p:spPr>
              <a:xfrm>
                <a:off x="5801201" y="2997041"/>
                <a:ext cx="28575" cy="28575"/>
              </a:xfrm>
              <a:custGeom>
                <a:avLst/>
                <a:gdLst/>
                <a:ahLst/>
                <a:cxnLst/>
                <a:rect l="l" t="t" r="r" b="b"/>
                <a:pathLst>
                  <a:path w="28575" h="28575" extrusionOk="0">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68" name="Google Shape;268;p37"/>
              <p:cNvSpPr/>
              <p:nvPr/>
            </p:nvSpPr>
            <p:spPr>
              <a:xfrm>
                <a:off x="5444966" y="3704749"/>
                <a:ext cx="85725" cy="85725"/>
              </a:xfrm>
              <a:custGeom>
                <a:avLst/>
                <a:gdLst/>
                <a:ahLst/>
                <a:cxnLst/>
                <a:rect l="l" t="t" r="r" b="b"/>
                <a:pathLst>
                  <a:path w="85725" h="85725" extrusionOk="0">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69" name="Google Shape;269;p37"/>
              <p:cNvSpPr/>
              <p:nvPr/>
            </p:nvSpPr>
            <p:spPr>
              <a:xfrm>
                <a:off x="5544979" y="3427571"/>
                <a:ext cx="85725" cy="95250"/>
              </a:xfrm>
              <a:custGeom>
                <a:avLst/>
                <a:gdLst/>
                <a:ahLst/>
                <a:cxnLst/>
                <a:rect l="l" t="t" r="r" b="b"/>
                <a:pathLst>
                  <a:path w="85725" h="95250" extrusionOk="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70" name="Google Shape;270;p37"/>
              <p:cNvSpPr/>
              <p:nvPr/>
            </p:nvSpPr>
            <p:spPr>
              <a:xfrm>
                <a:off x="5965031" y="4117181"/>
                <a:ext cx="19050" cy="19050"/>
              </a:xfrm>
              <a:custGeom>
                <a:avLst/>
                <a:gdLst/>
                <a:ahLst/>
                <a:cxnLst/>
                <a:rect l="l" t="t" r="r" b="b"/>
                <a:pathLst>
                  <a:path w="19050" h="19050" extrusionOk="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71" name="Google Shape;271;p37"/>
              <p:cNvSpPr/>
              <p:nvPr/>
            </p:nvSpPr>
            <p:spPr>
              <a:xfrm>
                <a:off x="5866924" y="3722846"/>
                <a:ext cx="76200" cy="76200"/>
              </a:xfrm>
              <a:custGeom>
                <a:avLst/>
                <a:gdLst/>
                <a:ahLst/>
                <a:cxnLst/>
                <a:rect l="l" t="t" r="r" b="b"/>
                <a:pathLst>
                  <a:path w="76200" h="76200" extrusionOk="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72" name="Google Shape;272;p37"/>
              <p:cNvSpPr/>
              <p:nvPr/>
            </p:nvSpPr>
            <p:spPr>
              <a:xfrm>
                <a:off x="6027896" y="2811304"/>
                <a:ext cx="95250" cy="85725"/>
              </a:xfrm>
              <a:custGeom>
                <a:avLst/>
                <a:gdLst/>
                <a:ahLst/>
                <a:cxnLst/>
                <a:rect l="l" t="t" r="r" b="b"/>
                <a:pathLst>
                  <a:path w="95250" h="85725" extrusionOk="0">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73" name="Google Shape;273;p37"/>
              <p:cNvSpPr/>
              <p:nvPr/>
            </p:nvSpPr>
            <p:spPr>
              <a:xfrm>
                <a:off x="6005989" y="2619851"/>
                <a:ext cx="76200" cy="76200"/>
              </a:xfrm>
              <a:custGeom>
                <a:avLst/>
                <a:gdLst/>
                <a:ahLst/>
                <a:cxnLst/>
                <a:rect l="l" t="t" r="r" b="b"/>
                <a:pathLst>
                  <a:path w="76200" h="76200" extrusionOk="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74" name="Google Shape;274;p37"/>
              <p:cNvSpPr/>
              <p:nvPr/>
            </p:nvSpPr>
            <p:spPr>
              <a:xfrm>
                <a:off x="5885021" y="3175159"/>
                <a:ext cx="38100" cy="38100"/>
              </a:xfrm>
              <a:custGeom>
                <a:avLst/>
                <a:gdLst/>
                <a:ahLst/>
                <a:cxnLst/>
                <a:rect l="l" t="t" r="r" b="b"/>
                <a:pathLst>
                  <a:path w="38100" h="38100" extrusionOk="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75" name="Google Shape;275;p37"/>
              <p:cNvSpPr/>
              <p:nvPr/>
            </p:nvSpPr>
            <p:spPr>
              <a:xfrm>
                <a:off x="6279356" y="3024664"/>
                <a:ext cx="38100" cy="38100"/>
              </a:xfrm>
              <a:custGeom>
                <a:avLst/>
                <a:gdLst/>
                <a:ahLst/>
                <a:cxnLst/>
                <a:rect l="l" t="t" r="r" b="b"/>
                <a:pathLst>
                  <a:path w="38100" h="38100" extrusionOk="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76" name="Google Shape;276;p37"/>
              <p:cNvSpPr/>
              <p:nvPr/>
            </p:nvSpPr>
            <p:spPr>
              <a:xfrm>
                <a:off x="5935504" y="2767489"/>
                <a:ext cx="57150" cy="57150"/>
              </a:xfrm>
              <a:custGeom>
                <a:avLst/>
                <a:gdLst/>
                <a:ahLst/>
                <a:cxnLst/>
                <a:rect l="l" t="t" r="r" b="b"/>
                <a:pathLst>
                  <a:path w="57150" h="57150" extrusionOk="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77" name="Google Shape;277;p37"/>
              <p:cNvSpPr/>
              <p:nvPr/>
            </p:nvSpPr>
            <p:spPr>
              <a:xfrm>
                <a:off x="5359241" y="3210401"/>
                <a:ext cx="95250" cy="95250"/>
              </a:xfrm>
              <a:custGeom>
                <a:avLst/>
                <a:gdLst/>
                <a:ahLst/>
                <a:cxnLst/>
                <a:rect l="l" t="t" r="r" b="b"/>
                <a:pathLst>
                  <a:path w="95250" h="95250" extrusionOk="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78" name="Google Shape;278;p37"/>
              <p:cNvSpPr/>
              <p:nvPr/>
            </p:nvSpPr>
            <p:spPr>
              <a:xfrm>
                <a:off x="6099187" y="3747611"/>
                <a:ext cx="28575" cy="28575"/>
              </a:xfrm>
              <a:custGeom>
                <a:avLst/>
                <a:gdLst/>
                <a:ahLst/>
                <a:cxnLst/>
                <a:rect l="l" t="t" r="r" b="b"/>
                <a:pathLst>
                  <a:path w="28575" h="28575" extrusionOk="0">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79" name="Google Shape;279;p37"/>
              <p:cNvSpPr/>
              <p:nvPr/>
            </p:nvSpPr>
            <p:spPr>
              <a:xfrm>
                <a:off x="5931694" y="3081814"/>
                <a:ext cx="19050" cy="19050"/>
              </a:xfrm>
              <a:custGeom>
                <a:avLst/>
                <a:gdLst/>
                <a:ahLst/>
                <a:cxnLst/>
                <a:rect l="l" t="t" r="r" b="b"/>
                <a:pathLst>
                  <a:path w="19050" h="19050" extrusionOk="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80" name="Google Shape;280;p37"/>
              <p:cNvSpPr/>
              <p:nvPr/>
            </p:nvSpPr>
            <p:spPr>
              <a:xfrm>
                <a:off x="5689759" y="3202634"/>
                <a:ext cx="28575" cy="28575"/>
              </a:xfrm>
              <a:custGeom>
                <a:avLst/>
                <a:gdLst/>
                <a:ahLst/>
                <a:cxnLst/>
                <a:rect l="l" t="t" r="r" b="b"/>
                <a:pathLst>
                  <a:path w="28575" h="28575" extrusionOk="0">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81" name="Google Shape;281;p37"/>
              <p:cNvSpPr/>
              <p:nvPr/>
            </p:nvSpPr>
            <p:spPr>
              <a:xfrm>
                <a:off x="5458301" y="3294221"/>
                <a:ext cx="28575" cy="28575"/>
              </a:xfrm>
              <a:custGeom>
                <a:avLst/>
                <a:gdLst/>
                <a:ahLst/>
                <a:cxnLst/>
                <a:rect l="l" t="t" r="r" b="b"/>
                <a:pathLst>
                  <a:path w="28575" h="28575" extrusionOk="0">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82" name="Google Shape;282;p37"/>
              <p:cNvSpPr/>
              <p:nvPr/>
            </p:nvSpPr>
            <p:spPr>
              <a:xfrm>
                <a:off x="5470684" y="3204686"/>
                <a:ext cx="19050" cy="19050"/>
              </a:xfrm>
              <a:custGeom>
                <a:avLst/>
                <a:gdLst/>
                <a:ahLst/>
                <a:cxnLst/>
                <a:rect l="l" t="t" r="r" b="b"/>
                <a:pathLst>
                  <a:path w="19050" h="19050" extrusionOk="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83" name="Google Shape;283;p37"/>
              <p:cNvSpPr/>
              <p:nvPr/>
            </p:nvSpPr>
            <p:spPr>
              <a:xfrm>
                <a:off x="5970746" y="3748564"/>
                <a:ext cx="57150" cy="57150"/>
              </a:xfrm>
              <a:custGeom>
                <a:avLst/>
                <a:gdLst/>
                <a:ahLst/>
                <a:cxnLst/>
                <a:rect l="l" t="t" r="r" b="b"/>
                <a:pathLst>
                  <a:path w="57150" h="57150" extrusionOk="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84" name="Google Shape;284;p37"/>
              <p:cNvSpPr/>
              <p:nvPr/>
            </p:nvSpPr>
            <p:spPr>
              <a:xfrm>
                <a:off x="5732621" y="3876199"/>
                <a:ext cx="180975" cy="114300"/>
              </a:xfrm>
              <a:custGeom>
                <a:avLst/>
                <a:gdLst/>
                <a:ahLst/>
                <a:cxnLst/>
                <a:rect l="l" t="t" r="r" b="b"/>
                <a:pathLst>
                  <a:path w="180975" h="114300" extrusionOk="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85" name="Google Shape;285;p37"/>
              <p:cNvSpPr/>
              <p:nvPr/>
            </p:nvSpPr>
            <p:spPr>
              <a:xfrm>
                <a:off x="5716429" y="4020026"/>
                <a:ext cx="28575" cy="28575"/>
              </a:xfrm>
              <a:custGeom>
                <a:avLst/>
                <a:gdLst/>
                <a:ahLst/>
                <a:cxnLst/>
                <a:rect l="l" t="t" r="r" b="b"/>
                <a:pathLst>
                  <a:path w="28575" h="28575" extrusionOk="0">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86" name="Google Shape;286;p37"/>
              <p:cNvSpPr/>
              <p:nvPr/>
            </p:nvSpPr>
            <p:spPr>
              <a:xfrm>
                <a:off x="6147911" y="2889318"/>
                <a:ext cx="66675" cy="57150"/>
              </a:xfrm>
              <a:custGeom>
                <a:avLst/>
                <a:gdLst/>
                <a:ahLst/>
                <a:cxnLst/>
                <a:rect l="l" t="t" r="r" b="b"/>
                <a:pathLst>
                  <a:path w="66675" h="57150" extrusionOk="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87" name="Google Shape;287;p37"/>
              <p:cNvSpPr/>
              <p:nvPr/>
            </p:nvSpPr>
            <p:spPr>
              <a:xfrm>
                <a:off x="5862161" y="3860959"/>
                <a:ext cx="19050" cy="19050"/>
              </a:xfrm>
              <a:custGeom>
                <a:avLst/>
                <a:gdLst/>
                <a:ahLst/>
                <a:cxnLst/>
                <a:rect l="l" t="t" r="r" b="b"/>
                <a:pathLst>
                  <a:path w="19050" h="19050" extrusionOk="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88" name="Google Shape;288;p37"/>
              <p:cNvSpPr/>
              <p:nvPr/>
            </p:nvSpPr>
            <p:spPr>
              <a:xfrm>
                <a:off x="5269706" y="3384709"/>
                <a:ext cx="38100" cy="38100"/>
              </a:xfrm>
              <a:custGeom>
                <a:avLst/>
                <a:gdLst/>
                <a:ahLst/>
                <a:cxnLst/>
                <a:rect l="l" t="t" r="r" b="b"/>
                <a:pathLst>
                  <a:path w="38100" h="38100" extrusionOk="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89" name="Google Shape;289;p37"/>
              <p:cNvSpPr/>
              <p:nvPr/>
            </p:nvSpPr>
            <p:spPr>
              <a:xfrm>
                <a:off x="5923121" y="3529489"/>
                <a:ext cx="28575" cy="28575"/>
              </a:xfrm>
              <a:custGeom>
                <a:avLst/>
                <a:gdLst/>
                <a:ahLst/>
                <a:cxnLst/>
                <a:rect l="l" t="t" r="r" b="b"/>
                <a:pathLst>
                  <a:path w="28575" h="28575" extrusionOk="0">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90" name="Google Shape;290;p37"/>
              <p:cNvSpPr/>
              <p:nvPr/>
            </p:nvSpPr>
            <p:spPr>
              <a:xfrm>
                <a:off x="6133624" y="2769394"/>
                <a:ext cx="38100" cy="38100"/>
              </a:xfrm>
              <a:custGeom>
                <a:avLst/>
                <a:gdLst/>
                <a:ahLst/>
                <a:cxnLst/>
                <a:rect l="l" t="t" r="r" b="b"/>
                <a:pathLst>
                  <a:path w="38100" h="38100" extrusionOk="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91" name="Google Shape;291;p37"/>
              <p:cNvSpPr/>
              <p:nvPr/>
            </p:nvSpPr>
            <p:spPr>
              <a:xfrm>
                <a:off x="5578316" y="3253264"/>
                <a:ext cx="28575" cy="28575"/>
              </a:xfrm>
              <a:custGeom>
                <a:avLst/>
                <a:gdLst/>
                <a:ahLst/>
                <a:cxnLst/>
                <a:rect l="l" t="t" r="r" b="b"/>
                <a:pathLst>
                  <a:path w="28575" h="28575" extrusionOk="0">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92" name="Google Shape;292;p37"/>
              <p:cNvSpPr/>
              <p:nvPr/>
            </p:nvSpPr>
            <p:spPr>
              <a:xfrm>
                <a:off x="5571649" y="3619024"/>
                <a:ext cx="28575" cy="28575"/>
              </a:xfrm>
              <a:custGeom>
                <a:avLst/>
                <a:gdLst/>
                <a:ahLst/>
                <a:cxnLst/>
                <a:rect l="l" t="t" r="r" b="b"/>
                <a:pathLst>
                  <a:path w="28575" h="28575" extrusionOk="0">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93" name="Google Shape;293;p37"/>
              <p:cNvSpPr/>
              <p:nvPr/>
            </p:nvSpPr>
            <p:spPr>
              <a:xfrm>
                <a:off x="5941219" y="4137184"/>
                <a:ext cx="28575" cy="28575"/>
              </a:xfrm>
              <a:custGeom>
                <a:avLst/>
                <a:gdLst/>
                <a:ahLst/>
                <a:cxnLst/>
                <a:rect l="l" t="t" r="r" b="b"/>
                <a:pathLst>
                  <a:path w="28575" h="28575" extrusionOk="0">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94" name="Google Shape;294;p37"/>
              <p:cNvSpPr/>
              <p:nvPr/>
            </p:nvSpPr>
            <p:spPr>
              <a:xfrm>
                <a:off x="6075521" y="3037999"/>
                <a:ext cx="38100" cy="38100"/>
              </a:xfrm>
              <a:custGeom>
                <a:avLst/>
                <a:gdLst/>
                <a:ahLst/>
                <a:cxnLst/>
                <a:rect l="l" t="t" r="r" b="b"/>
                <a:pathLst>
                  <a:path w="38100" h="38100" extrusionOk="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95" name="Google Shape;295;p37"/>
              <p:cNvSpPr/>
              <p:nvPr/>
            </p:nvSpPr>
            <p:spPr>
              <a:xfrm>
                <a:off x="5909786" y="3152299"/>
                <a:ext cx="38100" cy="38100"/>
              </a:xfrm>
              <a:custGeom>
                <a:avLst/>
                <a:gdLst/>
                <a:ahLst/>
                <a:cxnLst/>
                <a:rect l="l" t="t" r="r" b="b"/>
                <a:pathLst>
                  <a:path w="38100" h="38100" extrusionOk="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96" name="Google Shape;296;p37"/>
              <p:cNvSpPr/>
              <p:nvPr/>
            </p:nvSpPr>
            <p:spPr>
              <a:xfrm>
                <a:off x="5516404" y="3698081"/>
                <a:ext cx="28575" cy="28575"/>
              </a:xfrm>
              <a:custGeom>
                <a:avLst/>
                <a:gdLst/>
                <a:ahLst/>
                <a:cxnLst/>
                <a:rect l="l" t="t" r="r" b="b"/>
                <a:pathLst>
                  <a:path w="28575" h="28575" extrusionOk="0">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97" name="Google Shape;297;p37"/>
              <p:cNvSpPr/>
              <p:nvPr/>
            </p:nvSpPr>
            <p:spPr>
              <a:xfrm>
                <a:off x="5679281" y="3343751"/>
                <a:ext cx="28575" cy="28575"/>
              </a:xfrm>
              <a:custGeom>
                <a:avLst/>
                <a:gdLst/>
                <a:ahLst/>
                <a:cxnLst/>
                <a:rect l="l" t="t" r="r" b="b"/>
                <a:pathLst>
                  <a:path w="28575" h="28575" extrusionOk="0">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98" name="Google Shape;298;p37"/>
              <p:cNvSpPr/>
              <p:nvPr/>
            </p:nvSpPr>
            <p:spPr>
              <a:xfrm>
                <a:off x="5951696" y="3265646"/>
                <a:ext cx="28575" cy="28575"/>
              </a:xfrm>
              <a:custGeom>
                <a:avLst/>
                <a:gdLst/>
                <a:ahLst/>
                <a:cxnLst/>
                <a:rect l="l" t="t" r="r" b="b"/>
                <a:pathLst>
                  <a:path w="28575" h="28575" extrusionOk="0">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299" name="Google Shape;299;p37"/>
              <p:cNvSpPr/>
              <p:nvPr/>
            </p:nvSpPr>
            <p:spPr>
              <a:xfrm>
                <a:off x="5435441" y="3113246"/>
                <a:ext cx="28575" cy="28575"/>
              </a:xfrm>
              <a:custGeom>
                <a:avLst/>
                <a:gdLst/>
                <a:ahLst/>
                <a:cxnLst/>
                <a:rect l="l" t="t" r="r" b="b"/>
                <a:pathLst>
                  <a:path w="28575" h="28575" extrusionOk="0">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00" name="Google Shape;300;p37"/>
              <p:cNvSpPr/>
              <p:nvPr/>
            </p:nvSpPr>
            <p:spPr>
              <a:xfrm>
                <a:off x="6027896" y="3622834"/>
                <a:ext cx="28575" cy="28575"/>
              </a:xfrm>
              <a:custGeom>
                <a:avLst/>
                <a:gdLst/>
                <a:ahLst/>
                <a:cxnLst/>
                <a:rect l="l" t="t" r="r" b="b"/>
                <a:pathLst>
                  <a:path w="28575" h="28575" extrusionOk="0">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01" name="Google Shape;301;p37"/>
              <p:cNvSpPr/>
              <p:nvPr/>
            </p:nvSpPr>
            <p:spPr>
              <a:xfrm>
                <a:off x="5681186" y="2920841"/>
                <a:ext cx="66675" cy="66675"/>
              </a:xfrm>
              <a:custGeom>
                <a:avLst/>
                <a:gdLst/>
                <a:ahLst/>
                <a:cxnLst/>
                <a:rect l="l" t="t" r="r" b="b"/>
                <a:pathLst>
                  <a:path w="66675" h="66675" extrusionOk="0">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02" name="Google Shape;302;p37"/>
              <p:cNvSpPr/>
              <p:nvPr/>
            </p:nvSpPr>
            <p:spPr>
              <a:xfrm>
                <a:off x="6041231" y="4157186"/>
                <a:ext cx="19050" cy="19050"/>
              </a:xfrm>
              <a:custGeom>
                <a:avLst/>
                <a:gdLst/>
                <a:ahLst/>
                <a:cxnLst/>
                <a:rect l="l" t="t" r="r" b="b"/>
                <a:pathLst>
                  <a:path w="19050" h="19050" extrusionOk="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03" name="Google Shape;303;p37"/>
              <p:cNvSpPr/>
              <p:nvPr/>
            </p:nvSpPr>
            <p:spPr>
              <a:xfrm>
                <a:off x="6189821" y="2763679"/>
                <a:ext cx="38100" cy="38100"/>
              </a:xfrm>
              <a:custGeom>
                <a:avLst/>
                <a:gdLst/>
                <a:ahLst/>
                <a:cxnLst/>
                <a:rect l="l" t="t" r="r" b="b"/>
                <a:pathLst>
                  <a:path w="38100" h="38100" extrusionOk="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04" name="Google Shape;304;p37"/>
              <p:cNvSpPr/>
              <p:nvPr/>
            </p:nvSpPr>
            <p:spPr>
              <a:xfrm>
                <a:off x="5636419" y="3418046"/>
                <a:ext cx="28575" cy="28575"/>
              </a:xfrm>
              <a:custGeom>
                <a:avLst/>
                <a:gdLst/>
                <a:ahLst/>
                <a:cxnLst/>
                <a:rect l="l" t="t" r="r" b="b"/>
                <a:pathLst>
                  <a:path w="28575" h="28575" extrusionOk="0">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05" name="Google Shape;305;p37"/>
              <p:cNvSpPr/>
              <p:nvPr/>
            </p:nvSpPr>
            <p:spPr>
              <a:xfrm>
                <a:off x="5991701" y="4151471"/>
                <a:ext cx="28575" cy="28575"/>
              </a:xfrm>
              <a:custGeom>
                <a:avLst/>
                <a:gdLst/>
                <a:ahLst/>
                <a:cxnLst/>
                <a:rect l="l" t="t" r="r" b="b"/>
                <a:pathLst>
                  <a:path w="28575" h="28575" extrusionOk="0">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06" name="Google Shape;306;p37"/>
              <p:cNvSpPr/>
              <p:nvPr/>
            </p:nvSpPr>
            <p:spPr>
              <a:xfrm>
                <a:off x="5809774" y="4265771"/>
                <a:ext cx="19050" cy="19050"/>
              </a:xfrm>
              <a:custGeom>
                <a:avLst/>
                <a:gdLst/>
                <a:ahLst/>
                <a:cxnLst/>
                <a:rect l="l" t="t" r="r" b="b"/>
                <a:pathLst>
                  <a:path w="19050" h="19050" extrusionOk="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07" name="Google Shape;307;p37"/>
              <p:cNvSpPr/>
              <p:nvPr/>
            </p:nvSpPr>
            <p:spPr>
              <a:xfrm>
                <a:off x="5965984" y="3198971"/>
                <a:ext cx="19050" cy="19050"/>
              </a:xfrm>
              <a:custGeom>
                <a:avLst/>
                <a:gdLst/>
                <a:ahLst/>
                <a:cxnLst/>
                <a:rect l="l" t="t" r="r" b="b"/>
                <a:pathLst>
                  <a:path w="19050" h="19050" extrusionOk="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08" name="Google Shape;308;p37"/>
              <p:cNvSpPr/>
              <p:nvPr/>
            </p:nvSpPr>
            <p:spPr>
              <a:xfrm>
                <a:off x="5540216" y="3513296"/>
                <a:ext cx="38100" cy="38100"/>
              </a:xfrm>
              <a:custGeom>
                <a:avLst/>
                <a:gdLst/>
                <a:ahLst/>
                <a:cxnLst/>
                <a:rect l="l" t="t" r="r" b="b"/>
                <a:pathLst>
                  <a:path w="38100" h="38100" extrusionOk="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09" name="Google Shape;309;p37"/>
              <p:cNvSpPr/>
              <p:nvPr/>
            </p:nvSpPr>
            <p:spPr>
              <a:xfrm>
                <a:off x="5640229" y="3940016"/>
                <a:ext cx="19050" cy="19050"/>
              </a:xfrm>
              <a:custGeom>
                <a:avLst/>
                <a:gdLst/>
                <a:ahLst/>
                <a:cxnLst/>
                <a:rect l="l" t="t" r="r" b="b"/>
                <a:pathLst>
                  <a:path w="19050" h="19050" extrusionOk="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10" name="Google Shape;310;p37"/>
              <p:cNvSpPr/>
              <p:nvPr/>
            </p:nvSpPr>
            <p:spPr>
              <a:xfrm>
                <a:off x="5954554" y="3885724"/>
                <a:ext cx="47625" cy="38100"/>
              </a:xfrm>
              <a:custGeom>
                <a:avLst/>
                <a:gdLst/>
                <a:ahLst/>
                <a:cxnLst/>
                <a:rect l="l" t="t" r="r" b="b"/>
                <a:pathLst>
                  <a:path w="47625" h="38100" extrusionOk="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11" name="Google Shape;311;p37"/>
              <p:cNvSpPr/>
              <p:nvPr/>
            </p:nvSpPr>
            <p:spPr>
              <a:xfrm>
                <a:off x="6050756" y="3398044"/>
                <a:ext cx="19050" cy="19050"/>
              </a:xfrm>
              <a:custGeom>
                <a:avLst/>
                <a:gdLst/>
                <a:ahLst/>
                <a:cxnLst/>
                <a:rect l="l" t="t" r="r" b="b"/>
                <a:pathLst>
                  <a:path w="19050" h="19050" extrusionOk="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12" name="Google Shape;312;p37"/>
              <p:cNvSpPr/>
              <p:nvPr/>
            </p:nvSpPr>
            <p:spPr>
              <a:xfrm>
                <a:off x="5799296" y="4277201"/>
                <a:ext cx="142875" cy="123825"/>
              </a:xfrm>
              <a:custGeom>
                <a:avLst/>
                <a:gdLst/>
                <a:ahLst/>
                <a:cxnLst/>
                <a:rect l="l" t="t" r="r" b="b"/>
                <a:pathLst>
                  <a:path w="142875" h="123825" extrusionOk="0">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13" name="Google Shape;313;p37"/>
              <p:cNvSpPr/>
              <p:nvPr/>
            </p:nvSpPr>
            <p:spPr>
              <a:xfrm>
                <a:off x="5920160" y="3238976"/>
                <a:ext cx="28575" cy="28575"/>
              </a:xfrm>
              <a:custGeom>
                <a:avLst/>
                <a:gdLst/>
                <a:ahLst/>
                <a:cxnLst/>
                <a:rect l="l" t="t" r="r" b="b"/>
                <a:pathLst>
                  <a:path w="28575" h="28575" extrusionOk="0">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14" name="Google Shape;314;p37"/>
              <p:cNvSpPr/>
              <p:nvPr/>
            </p:nvSpPr>
            <p:spPr>
              <a:xfrm>
                <a:off x="5753576" y="3219926"/>
                <a:ext cx="19050" cy="19050"/>
              </a:xfrm>
              <a:custGeom>
                <a:avLst/>
                <a:gdLst/>
                <a:ahLst/>
                <a:cxnLst/>
                <a:rect l="l" t="t" r="r" b="b"/>
                <a:pathLst>
                  <a:path w="19050" h="19050" extrusionOk="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15" name="Google Shape;315;p37"/>
              <p:cNvSpPr/>
              <p:nvPr/>
            </p:nvSpPr>
            <p:spPr>
              <a:xfrm>
                <a:off x="6035516" y="2895124"/>
                <a:ext cx="38100" cy="38100"/>
              </a:xfrm>
              <a:custGeom>
                <a:avLst/>
                <a:gdLst/>
                <a:ahLst/>
                <a:cxnLst/>
                <a:rect l="l" t="t" r="r" b="b"/>
                <a:pathLst>
                  <a:path w="38100" h="38100" extrusionOk="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16" name="Google Shape;316;p37"/>
              <p:cNvSpPr/>
              <p:nvPr/>
            </p:nvSpPr>
            <p:spPr>
              <a:xfrm>
                <a:off x="5612606" y="3429476"/>
                <a:ext cx="171450" cy="190500"/>
              </a:xfrm>
              <a:custGeom>
                <a:avLst/>
                <a:gdLst/>
                <a:ahLst/>
                <a:cxnLst/>
                <a:rect l="l" t="t" r="r" b="b"/>
                <a:pathLst>
                  <a:path w="171450" h="190500" extrusionOk="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17" name="Google Shape;317;p37"/>
              <p:cNvSpPr/>
              <p:nvPr/>
            </p:nvSpPr>
            <p:spPr>
              <a:xfrm>
                <a:off x="5805011" y="4197191"/>
                <a:ext cx="66675" cy="57150"/>
              </a:xfrm>
              <a:custGeom>
                <a:avLst/>
                <a:gdLst/>
                <a:ahLst/>
                <a:cxnLst/>
                <a:rect l="l" t="t" r="r" b="b"/>
                <a:pathLst>
                  <a:path w="66675" h="57150" extrusionOk="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18" name="Google Shape;318;p37"/>
              <p:cNvSpPr/>
              <p:nvPr/>
            </p:nvSpPr>
            <p:spPr>
              <a:xfrm>
                <a:off x="5743099" y="3115151"/>
                <a:ext cx="66675" cy="76200"/>
              </a:xfrm>
              <a:custGeom>
                <a:avLst/>
                <a:gdLst/>
                <a:ahLst/>
                <a:cxnLst/>
                <a:rect l="l" t="t" r="r" b="b"/>
                <a:pathLst>
                  <a:path w="66675" h="76200" extrusionOk="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19" name="Google Shape;319;p37"/>
              <p:cNvSpPr/>
              <p:nvPr/>
            </p:nvSpPr>
            <p:spPr>
              <a:xfrm>
                <a:off x="5561171" y="3656171"/>
                <a:ext cx="28575" cy="28575"/>
              </a:xfrm>
              <a:custGeom>
                <a:avLst/>
                <a:gdLst/>
                <a:ahLst/>
                <a:cxnLst/>
                <a:rect l="l" t="t" r="r" b="b"/>
                <a:pathLst>
                  <a:path w="28575" h="28575" extrusionOk="0">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20" name="Google Shape;320;p37"/>
              <p:cNvSpPr/>
              <p:nvPr/>
            </p:nvSpPr>
            <p:spPr>
              <a:xfrm>
                <a:off x="5945981" y="3291038"/>
                <a:ext cx="47625" cy="38100"/>
              </a:xfrm>
              <a:custGeom>
                <a:avLst/>
                <a:gdLst/>
                <a:ahLst/>
                <a:cxnLst/>
                <a:rect l="l" t="t" r="r" b="b"/>
                <a:pathLst>
                  <a:path w="47625" h="38100" extrusionOk="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21" name="Google Shape;321;p37"/>
              <p:cNvSpPr/>
              <p:nvPr/>
            </p:nvSpPr>
            <p:spPr>
              <a:xfrm>
                <a:off x="5442109" y="3480911"/>
                <a:ext cx="19050" cy="19050"/>
              </a:xfrm>
              <a:custGeom>
                <a:avLst/>
                <a:gdLst/>
                <a:ahLst/>
                <a:cxnLst/>
                <a:rect l="l" t="t" r="r" b="b"/>
                <a:pathLst>
                  <a:path w="19050" h="19050" extrusionOk="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22" name="Google Shape;322;p37"/>
              <p:cNvSpPr/>
              <p:nvPr/>
            </p:nvSpPr>
            <p:spPr>
              <a:xfrm>
                <a:off x="5835491" y="2999899"/>
                <a:ext cx="47625" cy="38100"/>
              </a:xfrm>
              <a:custGeom>
                <a:avLst/>
                <a:gdLst/>
                <a:ahLst/>
                <a:cxnLst/>
                <a:rect l="l" t="t" r="r" b="b"/>
                <a:pathLst>
                  <a:path w="47625" h="38100" extrusionOk="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23" name="Google Shape;323;p37"/>
              <p:cNvSpPr/>
              <p:nvPr/>
            </p:nvSpPr>
            <p:spPr>
              <a:xfrm>
                <a:off x="5748814" y="3547586"/>
                <a:ext cx="57150" cy="57150"/>
              </a:xfrm>
              <a:custGeom>
                <a:avLst/>
                <a:gdLst/>
                <a:ahLst/>
                <a:cxnLst/>
                <a:rect l="l" t="t" r="r" b="b"/>
                <a:pathLst>
                  <a:path w="57150" h="57150" extrusionOk="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24" name="Google Shape;324;p37"/>
              <p:cNvSpPr/>
              <p:nvPr/>
            </p:nvSpPr>
            <p:spPr>
              <a:xfrm>
                <a:off x="6052661" y="2749336"/>
                <a:ext cx="57150" cy="57150"/>
              </a:xfrm>
              <a:custGeom>
                <a:avLst/>
                <a:gdLst/>
                <a:ahLst/>
                <a:cxnLst/>
                <a:rect l="l" t="t" r="r" b="b"/>
                <a:pathLst>
                  <a:path w="57150" h="57150" extrusionOk="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25" name="Google Shape;325;p37"/>
              <p:cNvSpPr/>
              <p:nvPr/>
            </p:nvSpPr>
            <p:spPr>
              <a:xfrm>
                <a:off x="5403056" y="3395186"/>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26" name="Google Shape;326;p37"/>
              <p:cNvSpPr/>
              <p:nvPr/>
            </p:nvSpPr>
            <p:spPr>
              <a:xfrm>
                <a:off x="5899309" y="3254216"/>
                <a:ext cx="28575" cy="28575"/>
              </a:xfrm>
              <a:custGeom>
                <a:avLst/>
                <a:gdLst/>
                <a:ahLst/>
                <a:cxnLst/>
                <a:rect l="l" t="t" r="r" b="b"/>
                <a:pathLst>
                  <a:path w="28575" h="28575" extrusionOk="0">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27" name="Google Shape;327;p37"/>
              <p:cNvSpPr/>
              <p:nvPr/>
            </p:nvSpPr>
            <p:spPr>
              <a:xfrm>
                <a:off x="5721191" y="4040029"/>
                <a:ext cx="38100" cy="38100"/>
              </a:xfrm>
              <a:custGeom>
                <a:avLst/>
                <a:gdLst/>
                <a:ahLst/>
                <a:cxnLst/>
                <a:rect l="l" t="t" r="r" b="b"/>
                <a:pathLst>
                  <a:path w="38100" h="38100" extrusionOk="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28" name="Google Shape;328;p37"/>
              <p:cNvSpPr/>
              <p:nvPr/>
            </p:nvSpPr>
            <p:spPr>
              <a:xfrm>
                <a:off x="5850731" y="3401854"/>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329" name="Google Shape;329;p37"/>
              <p:cNvSpPr/>
              <p:nvPr/>
            </p:nvSpPr>
            <p:spPr>
              <a:xfrm>
                <a:off x="5676424" y="2450306"/>
                <a:ext cx="1247775" cy="1857375"/>
              </a:xfrm>
              <a:custGeom>
                <a:avLst/>
                <a:gdLst/>
                <a:ahLst/>
                <a:cxnLst/>
                <a:rect l="l" t="t" r="r" b="b"/>
                <a:pathLst>
                  <a:path w="1247775" h="1857375" extrusionOk="0">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grpSp>
      </p:grpSp>
      <p:pic>
        <p:nvPicPr>
          <p:cNvPr id="330" name="Google Shape;330;p37"/>
          <p:cNvPicPr preferRelativeResize="0"/>
          <p:nvPr/>
        </p:nvPicPr>
        <p:blipFill rotWithShape="1">
          <a:blip r:embed="rId4">
            <a:alphaModFix/>
          </a:blip>
          <a:srcRect/>
          <a:stretch/>
        </p:blipFill>
        <p:spPr>
          <a:xfrm>
            <a:off x="2911175" y="251929"/>
            <a:ext cx="3477769" cy="920879"/>
          </a:xfrm>
          <a:prstGeom prst="rect">
            <a:avLst/>
          </a:prstGeom>
          <a:noFill/>
          <a:ln>
            <a:noFill/>
          </a:ln>
        </p:spPr>
      </p:pic>
      <p:pic>
        <p:nvPicPr>
          <p:cNvPr id="332" name="Picture 3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220" y="3648008"/>
            <a:ext cx="1640540" cy="132621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Preparing the Environment</a:t>
            </a:r>
            <a:endParaRPr lang="en-US" dirty="0"/>
          </a:p>
        </p:txBody>
      </p:sp>
      <p:sp>
        <p:nvSpPr>
          <p:cNvPr id="3" name="Google Shape;460;p44"/>
          <p:cNvSpPr txBox="1"/>
          <p:nvPr/>
        </p:nvSpPr>
        <p:spPr>
          <a:xfrm>
            <a:off x="191000" y="1034826"/>
            <a:ext cx="8575048" cy="750103"/>
          </a:xfrm>
          <a:prstGeom prst="rect">
            <a:avLst/>
          </a:prstGeom>
          <a:noFill/>
          <a:ln>
            <a:noFill/>
          </a:ln>
        </p:spPr>
        <p:txBody>
          <a:bodyPr spcFirstLastPara="1" wrap="square" lIns="91425" tIns="91425" rIns="91425" bIns="91425" anchor="t" anchorCtr="0">
            <a:noAutofit/>
          </a:bodyPr>
          <a:lstStyle/>
          <a:p>
            <a:pPr marL="457200" indent="-342900">
              <a:buSzPts val="1800"/>
              <a:buFont typeface="Arial"/>
              <a:buChar char="●"/>
            </a:pPr>
            <a:r>
              <a:rPr lang="en-US" sz="2400" dirty="0">
                <a:hlinkClick r:id="rId2"/>
              </a:rPr>
              <a:t>https://www.microsoft.com/handsonlabs/selfpacedlabs</a:t>
            </a:r>
            <a:endParaRPr sz="2400" dirty="0">
              <a:solidFill>
                <a:srgbClr val="FF0000"/>
              </a:solidFill>
            </a:endParaRPr>
          </a:p>
        </p:txBody>
      </p:sp>
      <p:pic>
        <p:nvPicPr>
          <p:cNvPr id="4" name="Picture 3"/>
          <p:cNvPicPr>
            <a:picLocks noChangeAspect="1"/>
          </p:cNvPicPr>
          <p:nvPr/>
        </p:nvPicPr>
        <p:blipFill>
          <a:blip r:embed="rId3"/>
          <a:stretch>
            <a:fillRect/>
          </a:stretch>
        </p:blipFill>
        <p:spPr>
          <a:xfrm>
            <a:off x="436900" y="1618095"/>
            <a:ext cx="5354066" cy="3005049"/>
          </a:xfrm>
          <a:prstGeom prst="rect">
            <a:avLst/>
          </a:prstGeom>
        </p:spPr>
      </p:pic>
      <p:pic>
        <p:nvPicPr>
          <p:cNvPr id="6" name="Picture 5"/>
          <p:cNvPicPr>
            <a:picLocks noChangeAspect="1"/>
          </p:cNvPicPr>
          <p:nvPr/>
        </p:nvPicPr>
        <p:blipFill>
          <a:blip r:embed="rId4"/>
          <a:stretch>
            <a:fillRect/>
          </a:stretch>
        </p:blipFill>
        <p:spPr>
          <a:xfrm>
            <a:off x="6036866" y="1784929"/>
            <a:ext cx="2247820" cy="2914497"/>
          </a:xfrm>
          <a:prstGeom prst="rect">
            <a:avLst/>
          </a:prstGeom>
        </p:spPr>
      </p:pic>
    </p:spTree>
    <p:extLst>
      <p:ext uri="{BB962C8B-B14F-4D97-AF65-F5344CB8AC3E}">
        <p14:creationId xmlns:p14="http://schemas.microsoft.com/office/powerpoint/2010/main" val="363458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200" dirty="0" smtClean="0"/>
              <a:t>What is SQL</a:t>
            </a:r>
            <a:endParaRPr lang="en-US" sz="3200" dirty="0"/>
          </a:p>
        </p:txBody>
      </p:sp>
      <p:pic>
        <p:nvPicPr>
          <p:cNvPr id="1028" name="Picture 4" descr="Image result for mysql oracle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241" y="3417725"/>
            <a:ext cx="2868273" cy="1248542"/>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0" descr="Image result for structured query languag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6" name="Picture 12" descr="Image result for structured query languag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084" y="1267881"/>
            <a:ext cx="661988" cy="661988"/>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80;p41"/>
          <p:cNvSpPr txBox="1"/>
          <p:nvPr/>
        </p:nvSpPr>
        <p:spPr>
          <a:xfrm>
            <a:off x="775193" y="2045303"/>
            <a:ext cx="2545771" cy="431120"/>
          </a:xfrm>
          <a:prstGeom prst="rect">
            <a:avLst/>
          </a:prstGeom>
          <a:noFill/>
          <a:ln>
            <a:noFill/>
          </a:ln>
        </p:spPr>
        <p:txBody>
          <a:bodyPr spcFirstLastPara="1" wrap="square" lIns="91425" tIns="91425" rIns="91425" bIns="91425" anchor="ctr" anchorCtr="0">
            <a:noAutofit/>
          </a:bodyPr>
          <a:lstStyle/>
          <a:p>
            <a:r>
              <a:rPr lang="en" b="1" dirty="0" smtClean="0"/>
              <a:t>Structured Query Language</a:t>
            </a:r>
            <a:endParaRPr b="1" dirty="0"/>
          </a:p>
        </p:txBody>
      </p:sp>
      <p:sp>
        <p:nvSpPr>
          <p:cNvPr id="17" name="Google Shape;380;p41"/>
          <p:cNvSpPr txBox="1"/>
          <p:nvPr/>
        </p:nvSpPr>
        <p:spPr>
          <a:xfrm>
            <a:off x="4346688" y="4684449"/>
            <a:ext cx="4339342" cy="431120"/>
          </a:xfrm>
          <a:prstGeom prst="rect">
            <a:avLst/>
          </a:prstGeom>
          <a:noFill/>
          <a:ln>
            <a:noFill/>
          </a:ln>
        </p:spPr>
        <p:txBody>
          <a:bodyPr spcFirstLastPara="1" wrap="square" lIns="91425" tIns="91425" rIns="91425" bIns="91425" anchor="ctr" anchorCtr="0">
            <a:noAutofit/>
          </a:bodyPr>
          <a:lstStyle/>
          <a:p>
            <a:pPr algn="ctr"/>
            <a:r>
              <a:rPr lang="en" b="1" dirty="0" smtClean="0"/>
              <a:t>Like All relational database management system</a:t>
            </a:r>
            <a:endParaRPr b="1" dirty="0"/>
          </a:p>
        </p:txBody>
      </p:sp>
      <p:pic>
        <p:nvPicPr>
          <p:cNvPr id="1038" name="Picture 14" descr="Image result for ibm sql"/>
          <p:cNvPicPr>
            <a:picLocks noChangeAspect="1" noChangeArrowheads="1"/>
          </p:cNvPicPr>
          <p:nvPr/>
        </p:nvPicPr>
        <p:blipFill rotWithShape="1">
          <a:blip r:embed="rId5">
            <a:extLst>
              <a:ext uri="{28A0092B-C50C-407E-A947-70E740481C1C}">
                <a14:useLocalDpi xmlns:a14="http://schemas.microsoft.com/office/drawing/2010/main" val="0"/>
              </a:ext>
            </a:extLst>
          </a:blip>
          <a:srcRect t="38694" b="22891"/>
          <a:stretch/>
        </p:blipFill>
        <p:spPr bwMode="auto">
          <a:xfrm>
            <a:off x="1147799" y="3715999"/>
            <a:ext cx="1800559" cy="651995"/>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380;p41"/>
          <p:cNvSpPr txBox="1"/>
          <p:nvPr/>
        </p:nvSpPr>
        <p:spPr>
          <a:xfrm>
            <a:off x="1344997" y="4656519"/>
            <a:ext cx="1406162" cy="486981"/>
          </a:xfrm>
          <a:prstGeom prst="rect">
            <a:avLst/>
          </a:prstGeom>
          <a:noFill/>
          <a:ln>
            <a:noFill/>
          </a:ln>
        </p:spPr>
        <p:txBody>
          <a:bodyPr spcFirstLastPara="1" wrap="square" lIns="91425" tIns="91425" rIns="91425" bIns="91425" anchor="ctr" anchorCtr="0">
            <a:noAutofit/>
          </a:bodyPr>
          <a:lstStyle/>
          <a:p>
            <a:pPr algn="ctr"/>
            <a:r>
              <a:rPr lang="en-US" b="1" dirty="0" smtClean="0"/>
              <a:t>Developed by</a:t>
            </a:r>
            <a:endParaRPr b="1" dirty="0"/>
          </a:p>
        </p:txBody>
      </p:sp>
      <p:pic>
        <p:nvPicPr>
          <p:cNvPr id="1040" name="Picture 16" descr="Image result for database Stor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8886" y="1284951"/>
            <a:ext cx="742459" cy="742459"/>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380;p41"/>
          <p:cNvSpPr txBox="1"/>
          <p:nvPr/>
        </p:nvSpPr>
        <p:spPr>
          <a:xfrm>
            <a:off x="5440606" y="2060594"/>
            <a:ext cx="915153" cy="431120"/>
          </a:xfrm>
          <a:prstGeom prst="rect">
            <a:avLst/>
          </a:prstGeom>
          <a:noFill/>
          <a:ln>
            <a:noFill/>
          </a:ln>
        </p:spPr>
        <p:txBody>
          <a:bodyPr spcFirstLastPara="1" wrap="square" lIns="91425" tIns="91425" rIns="91425" bIns="91425" anchor="ctr" anchorCtr="0">
            <a:noAutofit/>
          </a:bodyPr>
          <a:lstStyle/>
          <a:p>
            <a:pPr algn="ctr"/>
            <a:r>
              <a:rPr lang="en" b="1" dirty="0" smtClean="0"/>
              <a:t>Storage</a:t>
            </a:r>
            <a:endParaRPr b="1" dirty="0"/>
          </a:p>
        </p:txBody>
      </p:sp>
      <p:sp>
        <p:nvSpPr>
          <p:cNvPr id="27" name="Google Shape;380;p41"/>
          <p:cNvSpPr txBox="1"/>
          <p:nvPr/>
        </p:nvSpPr>
        <p:spPr>
          <a:xfrm>
            <a:off x="6427709" y="2137570"/>
            <a:ext cx="1418908" cy="431120"/>
          </a:xfrm>
          <a:prstGeom prst="rect">
            <a:avLst/>
          </a:prstGeom>
          <a:noFill/>
          <a:ln>
            <a:noFill/>
          </a:ln>
        </p:spPr>
        <p:txBody>
          <a:bodyPr spcFirstLastPara="1" wrap="square" lIns="91425" tIns="91425" rIns="91425" bIns="91425" anchor="ctr" anchorCtr="0">
            <a:noAutofit/>
          </a:bodyPr>
          <a:lstStyle/>
          <a:p>
            <a:pPr algn="ctr"/>
            <a:r>
              <a:rPr lang="en" b="1" dirty="0" smtClean="0"/>
              <a:t>Access and manipulate</a:t>
            </a:r>
            <a:endParaRPr b="1" dirty="0"/>
          </a:p>
        </p:txBody>
      </p:sp>
      <p:pic>
        <p:nvPicPr>
          <p:cNvPr id="1050" name="Picture 26" descr="Image result for access dat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0404" y="1312241"/>
            <a:ext cx="873518" cy="873518"/>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5234241" y="1070863"/>
            <a:ext cx="2612376" cy="171801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Google Shape;380;p41"/>
          <p:cNvSpPr txBox="1"/>
          <p:nvPr/>
        </p:nvSpPr>
        <p:spPr>
          <a:xfrm>
            <a:off x="7821923" y="2094360"/>
            <a:ext cx="1100628" cy="431120"/>
          </a:xfrm>
          <a:prstGeom prst="rect">
            <a:avLst/>
          </a:prstGeom>
          <a:noFill/>
          <a:ln>
            <a:noFill/>
          </a:ln>
        </p:spPr>
        <p:txBody>
          <a:bodyPr spcFirstLastPara="1" wrap="square" lIns="91425" tIns="91425" rIns="91425" bIns="91425" anchor="ctr" anchorCtr="0">
            <a:noAutofit/>
          </a:bodyPr>
          <a:lstStyle/>
          <a:p>
            <a:pPr algn="ctr"/>
            <a:r>
              <a:rPr lang="en" b="1" dirty="0" smtClean="0">
                <a:sym typeface="Wingdings" panose="05000000000000000000" pitchFamily="2" charset="2"/>
              </a:rPr>
              <a:t>Target</a:t>
            </a:r>
            <a:endParaRPr b="1" dirty="0"/>
          </a:p>
        </p:txBody>
      </p:sp>
      <p:pic>
        <p:nvPicPr>
          <p:cNvPr id="1060" name="Picture 36" descr="Image result for ai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6617" y="1342931"/>
            <a:ext cx="839413" cy="77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95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500"/>
                                        <p:tgtEl>
                                          <p:spTgt spid="10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500"/>
                                        <p:tgtEl>
                                          <p:spTgt spid="1040"/>
                                        </p:tgtEl>
                                      </p:cBhvr>
                                    </p:animEffect>
                                  </p:childTnLst>
                                </p:cTn>
                              </p:par>
                              <p:par>
                                <p:cTn id="16" presetID="10" presetClass="entr" presetSubtype="0" fill="hold" nodeType="withEffect">
                                  <p:stCondLst>
                                    <p:cond delay="0"/>
                                  </p:stCondLst>
                                  <p:childTnLst>
                                    <p:set>
                                      <p:cBhvr>
                                        <p:cTn id="17" dur="1" fill="hold">
                                          <p:stCondLst>
                                            <p:cond delay="0"/>
                                          </p:stCondLst>
                                        </p:cTn>
                                        <p:tgtEl>
                                          <p:spTgt spid="1050"/>
                                        </p:tgtEl>
                                        <p:attrNameLst>
                                          <p:attrName>style.visibility</p:attrName>
                                        </p:attrNameLst>
                                      </p:cBhvr>
                                      <p:to>
                                        <p:strVal val="visible"/>
                                      </p:to>
                                    </p:set>
                                    <p:animEffect transition="in" filter="fade">
                                      <p:cBhvr>
                                        <p:cTn id="18" dur="500"/>
                                        <p:tgtEl>
                                          <p:spTgt spid="1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0"/>
                                        </p:tgtEl>
                                        <p:attrNameLst>
                                          <p:attrName>style.visibility</p:attrName>
                                        </p:attrNameLst>
                                      </p:cBhvr>
                                      <p:to>
                                        <p:strVal val="visible"/>
                                      </p:to>
                                    </p:set>
                                    <p:animEffect transition="in" filter="fade">
                                      <p:cBhvr>
                                        <p:cTn id="32" dur="500"/>
                                        <p:tgtEl>
                                          <p:spTgt spid="106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38"/>
                                        </p:tgtEl>
                                        <p:attrNameLst>
                                          <p:attrName>style.visibility</p:attrName>
                                        </p:attrNameLst>
                                      </p:cBhvr>
                                      <p:to>
                                        <p:strVal val="visible"/>
                                      </p:to>
                                    </p:set>
                                    <p:animEffect transition="in" filter="fade">
                                      <p:cBhvr>
                                        <p:cTn id="40" dur="500"/>
                                        <p:tgtEl>
                                          <p:spTgt spid="10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28"/>
                                        </p:tgtEl>
                                        <p:attrNameLst>
                                          <p:attrName>style.visibility</p:attrName>
                                        </p:attrNameLst>
                                      </p:cBhvr>
                                      <p:to>
                                        <p:strVal val="visible"/>
                                      </p:to>
                                    </p:set>
                                    <p:animEffect transition="in" filter="fade">
                                      <p:cBhvr>
                                        <p:cTn id="48" dur="500"/>
                                        <p:tgtEl>
                                          <p:spTgt spid="10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1" grpId="0"/>
      <p:bldP spid="27" grpId="0"/>
      <p:bldP spid="15" grpId="0" animBg="1"/>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400" dirty="0" smtClean="0"/>
              <a:t>SQL Server Management Studio (SSMS)</a:t>
            </a:r>
            <a:endParaRPr lang="en-US" sz="2400" dirty="0"/>
          </a:p>
        </p:txBody>
      </p:sp>
      <p:sp>
        <p:nvSpPr>
          <p:cNvPr id="5" name="Text Placeholder 3"/>
          <p:cNvSpPr txBox="1">
            <a:spLocks/>
          </p:cNvSpPr>
          <p:nvPr/>
        </p:nvSpPr>
        <p:spPr>
          <a:xfrm>
            <a:off x="311700" y="1101437"/>
            <a:ext cx="8520600" cy="346743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457200" lvl="1"/>
            <a:r>
              <a:rPr lang="en-US" sz="2400" dirty="0"/>
              <a:t>SQL Server Management Studio (SSMS) is a powerful graphical DB management tool</a:t>
            </a:r>
          </a:p>
          <a:p>
            <a:pPr marL="857250" lvl="2" indent="-285750"/>
            <a:r>
              <a:rPr lang="en-US" sz="1800" dirty="0"/>
              <a:t>Administrate databases (create, modify, backup / restore DB)</a:t>
            </a:r>
          </a:p>
          <a:p>
            <a:pPr marL="857250" lvl="2" indent="-285750"/>
            <a:r>
              <a:rPr lang="en-US" sz="1800" dirty="0"/>
              <a:t>Create and modify </a:t>
            </a:r>
            <a:r>
              <a:rPr lang="en-US" sz="1800" dirty="0" smtClean="0"/>
              <a:t>Entity Relationship (E/R) </a:t>
            </a:r>
            <a:r>
              <a:rPr lang="en-US" sz="1800" dirty="0"/>
              <a:t>diagrams</a:t>
            </a:r>
          </a:p>
          <a:p>
            <a:pPr marL="857250" lvl="2" indent="-285750"/>
            <a:r>
              <a:rPr lang="en-US" sz="1800" dirty="0"/>
              <a:t>View / modify table data and other DB objects</a:t>
            </a:r>
          </a:p>
          <a:p>
            <a:pPr marL="857250" lvl="2" indent="-285750"/>
            <a:r>
              <a:rPr lang="en-US" sz="1800" dirty="0"/>
              <a:t>Execute SQL queries</a:t>
            </a:r>
          </a:p>
          <a:p>
            <a:pPr marL="857250" lvl="2" indent="-285750"/>
            <a:r>
              <a:rPr lang="en-US" sz="1800" dirty="0"/>
              <a:t>Free and easy to use tool</a:t>
            </a:r>
          </a:p>
          <a:p>
            <a:pPr marL="857250" lvl="2" indent="-285750"/>
            <a:r>
              <a:rPr lang="en-US" sz="1800" dirty="0"/>
              <a:t>Works with all SQL Server </a:t>
            </a:r>
            <a:r>
              <a:rPr lang="en-US" sz="1800" dirty="0" smtClean="0"/>
              <a:t>versions</a:t>
            </a:r>
          </a:p>
          <a:p>
            <a:pPr marL="857250" lvl="2" indent="-285750"/>
            <a:r>
              <a:rPr lang="en-US" sz="1800" dirty="0" smtClean="0"/>
              <a:t>And much more</a:t>
            </a:r>
            <a:endParaRPr lang="en-US" sz="1800" dirty="0"/>
          </a:p>
        </p:txBody>
      </p:sp>
      <p:pic>
        <p:nvPicPr>
          <p:cNvPr id="6" name="Picture 5"/>
          <p:cNvPicPr>
            <a:picLocks noChangeAspect="1"/>
          </p:cNvPicPr>
          <p:nvPr/>
        </p:nvPicPr>
        <p:blipFill>
          <a:blip r:embed="rId3"/>
          <a:stretch>
            <a:fillRect/>
          </a:stretch>
        </p:blipFill>
        <p:spPr>
          <a:xfrm>
            <a:off x="6297329" y="2790341"/>
            <a:ext cx="2399799" cy="12268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436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Preparing to write SQL</a:t>
            </a:r>
            <a:endParaRPr lang="en-US" dirty="0"/>
          </a:p>
        </p:txBody>
      </p:sp>
      <p:pic>
        <p:nvPicPr>
          <p:cNvPr id="3074" name="Picture 2" descr="Image result for eas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142" y="1010042"/>
            <a:ext cx="1677233" cy="9658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reate words clouds from sql wor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4698" y="1301923"/>
            <a:ext cx="3327852" cy="304097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80;p41"/>
          <p:cNvSpPr txBox="1"/>
          <p:nvPr/>
        </p:nvSpPr>
        <p:spPr>
          <a:xfrm>
            <a:off x="1314142" y="2053134"/>
            <a:ext cx="1665037" cy="270207"/>
          </a:xfrm>
          <a:prstGeom prst="rect">
            <a:avLst/>
          </a:prstGeom>
          <a:noFill/>
          <a:ln>
            <a:noFill/>
          </a:ln>
        </p:spPr>
        <p:txBody>
          <a:bodyPr spcFirstLastPara="1" wrap="square" lIns="91425" tIns="91425" rIns="91425" bIns="91425" anchor="ctr" anchorCtr="0">
            <a:noAutofit/>
          </a:bodyPr>
          <a:lstStyle/>
          <a:p>
            <a:pPr algn="ctr"/>
            <a:r>
              <a:rPr lang="en" b="1" dirty="0" smtClean="0"/>
              <a:t>Easy to learn</a:t>
            </a:r>
            <a:endParaRPr b="1" dirty="0"/>
          </a:p>
        </p:txBody>
      </p:sp>
      <p:sp>
        <p:nvSpPr>
          <p:cNvPr id="6" name="Google Shape;380;p41"/>
          <p:cNvSpPr txBox="1"/>
          <p:nvPr/>
        </p:nvSpPr>
        <p:spPr>
          <a:xfrm>
            <a:off x="5594698" y="4342893"/>
            <a:ext cx="3327852" cy="431120"/>
          </a:xfrm>
          <a:prstGeom prst="rect">
            <a:avLst/>
          </a:prstGeom>
          <a:noFill/>
          <a:ln>
            <a:noFill/>
          </a:ln>
        </p:spPr>
        <p:txBody>
          <a:bodyPr spcFirstLastPara="1" wrap="square" lIns="91425" tIns="91425" rIns="91425" bIns="91425" anchor="ctr" anchorCtr="0">
            <a:noAutofit/>
          </a:bodyPr>
          <a:lstStyle/>
          <a:p>
            <a:pPr lvl="0" algn="ctr"/>
            <a:r>
              <a:rPr lang="en-US" b="1" dirty="0"/>
              <a:t>Basic command Vocabulary less than 100 words</a:t>
            </a:r>
            <a:endParaRPr lang="en-US" b="1" dirty="0"/>
          </a:p>
        </p:txBody>
      </p:sp>
      <p:pic>
        <p:nvPicPr>
          <p:cNvPr id="3" name="Picture 2"/>
          <p:cNvPicPr>
            <a:picLocks noChangeAspect="1"/>
          </p:cNvPicPr>
          <p:nvPr/>
        </p:nvPicPr>
        <p:blipFill>
          <a:blip r:embed="rId5"/>
          <a:stretch>
            <a:fillRect/>
          </a:stretch>
        </p:blipFill>
        <p:spPr>
          <a:xfrm>
            <a:off x="644117" y="4436198"/>
            <a:ext cx="1338262" cy="595312"/>
          </a:xfrm>
          <a:prstGeom prst="rect">
            <a:avLst/>
          </a:prstGeom>
        </p:spPr>
      </p:pic>
      <p:pic>
        <p:nvPicPr>
          <p:cNvPr id="7" name="Picture 6"/>
          <p:cNvPicPr>
            <a:picLocks noChangeAspect="1"/>
          </p:cNvPicPr>
          <p:nvPr/>
        </p:nvPicPr>
        <p:blipFill>
          <a:blip r:embed="rId6"/>
          <a:stretch>
            <a:fillRect/>
          </a:stretch>
        </p:blipFill>
        <p:spPr>
          <a:xfrm>
            <a:off x="3083286" y="3853618"/>
            <a:ext cx="1215805" cy="416847"/>
          </a:xfrm>
          <a:prstGeom prst="rect">
            <a:avLst/>
          </a:prstGeom>
        </p:spPr>
      </p:pic>
      <p:sp>
        <p:nvSpPr>
          <p:cNvPr id="11" name="Rounded Rectangle 10"/>
          <p:cNvSpPr/>
          <p:nvPr/>
        </p:nvSpPr>
        <p:spPr>
          <a:xfrm>
            <a:off x="3050337" y="3783381"/>
            <a:ext cx="1281704" cy="492609"/>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61315" y="4392791"/>
            <a:ext cx="1493822" cy="638719"/>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2703" y="2836228"/>
            <a:ext cx="1897626" cy="18976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a:stretch>
            <a:fillRect/>
          </a:stretch>
        </p:blipFill>
        <p:spPr>
          <a:xfrm>
            <a:off x="644117" y="2372273"/>
            <a:ext cx="983269" cy="551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Google Shape;380;p41"/>
          <p:cNvSpPr txBox="1"/>
          <p:nvPr/>
        </p:nvSpPr>
        <p:spPr>
          <a:xfrm>
            <a:off x="2979179" y="4540276"/>
            <a:ext cx="1333486" cy="516048"/>
          </a:xfrm>
          <a:prstGeom prst="rect">
            <a:avLst/>
          </a:prstGeom>
          <a:noFill/>
          <a:ln>
            <a:noFill/>
          </a:ln>
        </p:spPr>
        <p:txBody>
          <a:bodyPr spcFirstLastPara="1" wrap="square" lIns="91425" tIns="91425" rIns="91425" bIns="91425" anchor="ctr" anchorCtr="0">
            <a:noAutofit/>
          </a:bodyPr>
          <a:lstStyle/>
          <a:p>
            <a:pPr algn="ctr"/>
            <a:r>
              <a:rPr lang="en-US" b="1" dirty="0"/>
              <a:t>Several SQL </a:t>
            </a:r>
            <a:endParaRPr lang="en-US" b="1" dirty="0" smtClean="0"/>
          </a:p>
          <a:p>
            <a:pPr algn="ctr"/>
            <a:r>
              <a:rPr lang="en-US" b="1" dirty="0" smtClean="0"/>
              <a:t>dialects exist</a:t>
            </a:r>
            <a:endParaRPr lang="en-US" b="1" dirty="0"/>
          </a:p>
        </p:txBody>
      </p:sp>
      <p:sp>
        <p:nvSpPr>
          <p:cNvPr id="19" name="Google Shape;380;p41"/>
          <p:cNvSpPr txBox="1"/>
          <p:nvPr/>
        </p:nvSpPr>
        <p:spPr>
          <a:xfrm>
            <a:off x="1681330" y="2566021"/>
            <a:ext cx="820372" cy="270207"/>
          </a:xfrm>
          <a:prstGeom prst="rect">
            <a:avLst/>
          </a:prstGeom>
          <a:noFill/>
          <a:ln>
            <a:noFill/>
          </a:ln>
        </p:spPr>
        <p:txBody>
          <a:bodyPr spcFirstLastPara="1" wrap="square" lIns="91425" tIns="91425" rIns="91425" bIns="91425" anchor="ctr" anchorCtr="0">
            <a:noAutofit/>
          </a:bodyPr>
          <a:lstStyle/>
          <a:p>
            <a:pPr algn="ctr"/>
            <a:r>
              <a:rPr lang="en" b="1" dirty="0" smtClean="0">
                <a:solidFill>
                  <a:schemeClr val="tx1"/>
                </a:solidFill>
              </a:rPr>
              <a:t>Result</a:t>
            </a:r>
            <a:endParaRPr b="1" dirty="0">
              <a:solidFill>
                <a:schemeClr val="tx1"/>
              </a:solidFill>
            </a:endParaRPr>
          </a:p>
        </p:txBody>
      </p:sp>
      <p:sp>
        <p:nvSpPr>
          <p:cNvPr id="22" name="Right Arrow 21"/>
          <p:cNvSpPr/>
          <p:nvPr/>
        </p:nvSpPr>
        <p:spPr>
          <a:xfrm rot="16200000">
            <a:off x="3539543" y="4331701"/>
            <a:ext cx="212757" cy="193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0800000">
            <a:off x="2380972" y="4745440"/>
            <a:ext cx="226425" cy="194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78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fade">
                                      <p:cBhvr>
                                        <p:cTn id="16" dur="500"/>
                                        <p:tgtEl>
                                          <p:spTgt spid="30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animBg="1"/>
      <p:bldP spid="16" grpId="0" animBg="1"/>
      <p:bldP spid="18" grpId="0"/>
      <p:bldP spid="19" grpId="0"/>
      <p:bldP spid="22"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What SQL can Do?</a:t>
            </a:r>
            <a:endParaRPr lang="en-US" dirty="0"/>
          </a:p>
        </p:txBody>
      </p:sp>
      <p:pic>
        <p:nvPicPr>
          <p:cNvPr id="2052" name="Picture 4" descr="https://s3.amazonaws.com/ionic-marketplace/pouchdb-crud/icon.png"/>
          <p:cNvPicPr>
            <a:picLocks noChangeAspect="1" noChangeArrowheads="1"/>
          </p:cNvPicPr>
          <p:nvPr/>
        </p:nvPicPr>
        <p:blipFill rotWithShape="1">
          <a:blip r:embed="rId2">
            <a:extLst>
              <a:ext uri="{28A0092B-C50C-407E-A947-70E740481C1C}">
                <a14:useLocalDpi xmlns:a14="http://schemas.microsoft.com/office/drawing/2010/main" val="0"/>
              </a:ext>
            </a:extLst>
          </a:blip>
          <a:srcRect t="22071" r="75377" b="30853"/>
          <a:stretch/>
        </p:blipFill>
        <p:spPr bwMode="auto">
          <a:xfrm>
            <a:off x="1806451" y="1973849"/>
            <a:ext cx="1444750" cy="1734551"/>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80;p41"/>
          <p:cNvSpPr txBox="1"/>
          <p:nvPr/>
        </p:nvSpPr>
        <p:spPr>
          <a:xfrm>
            <a:off x="1806450" y="1318662"/>
            <a:ext cx="5737350" cy="431120"/>
          </a:xfrm>
          <a:prstGeom prst="rect">
            <a:avLst/>
          </a:prstGeom>
          <a:noFill/>
          <a:ln>
            <a:noFill/>
          </a:ln>
        </p:spPr>
        <p:txBody>
          <a:bodyPr spcFirstLastPara="1" wrap="square" lIns="91425" tIns="91425" rIns="91425" bIns="91425" anchor="ctr" anchorCtr="0">
            <a:noAutofit/>
          </a:bodyPr>
          <a:lstStyle/>
          <a:p>
            <a:pPr algn="ctr"/>
            <a:r>
              <a:rPr lang="en" sz="4400" b="1" dirty="0" smtClean="0">
                <a:solidFill>
                  <a:schemeClr val="tx1">
                    <a:lumMod val="50000"/>
                    <a:lumOff val="50000"/>
                  </a:schemeClr>
                </a:solidFill>
              </a:rPr>
              <a:t>SQL</a:t>
            </a:r>
            <a:endParaRPr sz="4400" b="1" dirty="0">
              <a:solidFill>
                <a:schemeClr val="tx1">
                  <a:lumMod val="50000"/>
                  <a:lumOff val="50000"/>
                </a:schemeClr>
              </a:solidFill>
            </a:endParaRPr>
          </a:p>
        </p:txBody>
      </p:sp>
      <p:pic>
        <p:nvPicPr>
          <p:cNvPr id="11" name="Picture 4" descr="https://s3.amazonaws.com/ionic-marketplace/pouchdb-crud/icon.png"/>
          <p:cNvPicPr>
            <a:picLocks noChangeAspect="1" noChangeArrowheads="1"/>
          </p:cNvPicPr>
          <p:nvPr/>
        </p:nvPicPr>
        <p:blipFill rotWithShape="1">
          <a:blip r:embed="rId2">
            <a:extLst>
              <a:ext uri="{28A0092B-C50C-407E-A947-70E740481C1C}">
                <a14:useLocalDpi xmlns:a14="http://schemas.microsoft.com/office/drawing/2010/main" val="0"/>
              </a:ext>
            </a:extLst>
          </a:blip>
          <a:srcRect t="22071" r="51351" b="30164"/>
          <a:stretch/>
        </p:blipFill>
        <p:spPr bwMode="auto">
          <a:xfrm>
            <a:off x="1806451" y="1973849"/>
            <a:ext cx="2854450" cy="17599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s3.amazonaws.com/ionic-marketplace/pouchdb-crud/icon.png"/>
          <p:cNvPicPr>
            <a:picLocks noChangeAspect="1" noChangeArrowheads="1"/>
          </p:cNvPicPr>
          <p:nvPr/>
        </p:nvPicPr>
        <p:blipFill rotWithShape="1">
          <a:blip r:embed="rId2">
            <a:extLst>
              <a:ext uri="{28A0092B-C50C-407E-A947-70E740481C1C}">
                <a14:useLocalDpi xmlns:a14="http://schemas.microsoft.com/office/drawing/2010/main" val="0"/>
              </a:ext>
            </a:extLst>
          </a:blip>
          <a:srcRect t="22071" r="23862" b="31198"/>
          <a:stretch/>
        </p:blipFill>
        <p:spPr bwMode="auto">
          <a:xfrm>
            <a:off x="1806451" y="1973849"/>
            <a:ext cx="4467350" cy="17218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3.amazonaws.com/ionic-marketplace/pouchdb-crud/icon.png"/>
          <p:cNvPicPr>
            <a:picLocks noChangeAspect="1" noChangeArrowheads="1"/>
          </p:cNvPicPr>
          <p:nvPr/>
        </p:nvPicPr>
        <p:blipFill rotWithShape="1">
          <a:blip r:embed="rId2">
            <a:extLst>
              <a:ext uri="{28A0092B-C50C-407E-A947-70E740481C1C}">
                <a14:useLocalDpi xmlns:a14="http://schemas.microsoft.com/office/drawing/2010/main" val="0"/>
              </a:ext>
            </a:extLst>
          </a:blip>
          <a:srcRect t="22071" b="31542"/>
          <a:stretch/>
        </p:blipFill>
        <p:spPr bwMode="auto">
          <a:xfrm>
            <a:off x="1806450" y="1973849"/>
            <a:ext cx="5867401" cy="17091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s3.amazonaws.com/ionic-marketplace/pouchdb-crud/icon.png"/>
          <p:cNvPicPr>
            <a:picLocks noChangeAspect="1" noChangeArrowheads="1"/>
          </p:cNvPicPr>
          <p:nvPr/>
        </p:nvPicPr>
        <p:blipFill rotWithShape="1">
          <a:blip r:embed="rId2">
            <a:extLst>
              <a:ext uri="{28A0092B-C50C-407E-A947-70E740481C1C}">
                <a14:useLocalDpi xmlns:a14="http://schemas.microsoft.com/office/drawing/2010/main" val="0"/>
              </a:ext>
            </a:extLst>
          </a:blip>
          <a:srcRect t="22071"/>
          <a:stretch/>
        </p:blipFill>
        <p:spPr bwMode="auto">
          <a:xfrm>
            <a:off x="1806450" y="1973849"/>
            <a:ext cx="5867401" cy="287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20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400" dirty="0" smtClean="0"/>
              <a:t>Machine Learning Already in Your Database</a:t>
            </a: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47" y="1161073"/>
            <a:ext cx="5414211" cy="3603834"/>
          </a:xfrm>
          <a:prstGeom prst="rect">
            <a:avLst/>
          </a:prstGeom>
        </p:spPr>
      </p:pic>
      <p:sp>
        <p:nvSpPr>
          <p:cNvPr id="5" name="Text Placeholder 3"/>
          <p:cNvSpPr txBox="1">
            <a:spLocks/>
          </p:cNvSpPr>
          <p:nvPr/>
        </p:nvSpPr>
        <p:spPr>
          <a:xfrm>
            <a:off x="5959642" y="1161073"/>
            <a:ext cx="2839452" cy="346743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400050" lvl="1" indent="-285750"/>
            <a:r>
              <a:rPr lang="en-US" sz="1800" dirty="0" smtClean="0"/>
              <a:t>Open database</a:t>
            </a:r>
          </a:p>
          <a:p>
            <a:pPr marL="400050" lvl="1" indent="-285750"/>
            <a:r>
              <a:rPr lang="en-US" dirty="0" smtClean="0"/>
              <a:t>Think about use case</a:t>
            </a:r>
          </a:p>
          <a:p>
            <a:pPr marL="400050" lvl="1" indent="-285750"/>
            <a:r>
              <a:rPr lang="en-US" dirty="0" smtClean="0"/>
              <a:t>Define business problems</a:t>
            </a:r>
          </a:p>
          <a:p>
            <a:pPr marL="400050" lvl="1" indent="-285750"/>
            <a:r>
              <a:rPr lang="en-US" dirty="0" smtClean="0"/>
              <a:t>Extract , Transform, </a:t>
            </a:r>
            <a:r>
              <a:rPr lang="en-US" dirty="0" smtClean="0"/>
              <a:t>Load </a:t>
            </a:r>
            <a:r>
              <a:rPr lang="en-US" dirty="0" smtClean="0"/>
              <a:t>(ETL)</a:t>
            </a:r>
          </a:p>
          <a:p>
            <a:pPr marL="400050" lvl="1" indent="-285750"/>
            <a:r>
              <a:rPr lang="en-US" dirty="0" smtClean="0"/>
              <a:t>Data wrangling</a:t>
            </a:r>
          </a:p>
          <a:p>
            <a:pPr marL="400050" lvl="1" indent="-285750"/>
            <a:r>
              <a:rPr lang="en-US" dirty="0" smtClean="0"/>
              <a:t>Production scripts</a:t>
            </a:r>
          </a:p>
          <a:p>
            <a:pPr marL="400050" lvl="1" indent="-285750"/>
            <a:endParaRPr lang="en-US" sz="1800" dirty="0" smtClean="0"/>
          </a:p>
          <a:p>
            <a:pPr marL="571500" lvl="1" indent="-457200">
              <a:buFont typeface="Wingdings" panose="05000000000000000000" pitchFamily="2" charset="2"/>
              <a:buChar char="Ø"/>
            </a:pPr>
            <a:endParaRPr lang="en-US" sz="1800" dirty="0"/>
          </a:p>
        </p:txBody>
      </p:sp>
    </p:spTree>
    <p:extLst>
      <p:ext uri="{BB962C8B-B14F-4D97-AF65-F5344CB8AC3E}">
        <p14:creationId xmlns:p14="http://schemas.microsoft.com/office/powerpoint/2010/main" val="720973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Data Engineering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786" y="797632"/>
            <a:ext cx="4182215" cy="418221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1845" t="16456" r="12870" b="15410"/>
          <a:stretch/>
        </p:blipFill>
        <p:spPr>
          <a:xfrm>
            <a:off x="7067997" y="3988444"/>
            <a:ext cx="1946886" cy="991403"/>
          </a:xfrm>
          <a:prstGeom prst="rect">
            <a:avLst/>
          </a:prstGeom>
        </p:spPr>
      </p:pic>
    </p:spTree>
    <p:extLst>
      <p:ext uri="{BB962C8B-B14F-4D97-AF65-F5344CB8AC3E}">
        <p14:creationId xmlns:p14="http://schemas.microsoft.com/office/powerpoint/2010/main" val="1762795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Descriptive Data</a:t>
            </a:r>
            <a:endParaRPr lang="en-US" dirty="0"/>
          </a:p>
        </p:txBody>
      </p:sp>
      <p:pic>
        <p:nvPicPr>
          <p:cNvPr id="3" name="Picture 2"/>
          <p:cNvPicPr>
            <a:picLocks noChangeAspect="1"/>
          </p:cNvPicPr>
          <p:nvPr/>
        </p:nvPicPr>
        <p:blipFill>
          <a:blip r:embed="rId2"/>
          <a:stretch>
            <a:fillRect/>
          </a:stretch>
        </p:blipFill>
        <p:spPr>
          <a:xfrm>
            <a:off x="292244" y="1103601"/>
            <a:ext cx="5629275" cy="233362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4531525" y="3572307"/>
            <a:ext cx="4391025" cy="1352550"/>
          </a:xfrm>
          <a:prstGeom prst="rect">
            <a:avLst/>
          </a:prstGeom>
          <a:ln>
            <a:noFill/>
          </a:ln>
          <a:effectLst>
            <a:outerShdw blurRad="292100" dist="139700" dir="2700000" algn="tl" rotWithShape="0">
              <a:srgbClr val="333333">
                <a:alpha val="65000"/>
              </a:srgbClr>
            </a:outerShdw>
          </a:effectLst>
        </p:spPr>
      </p:pic>
      <p:sp>
        <p:nvSpPr>
          <p:cNvPr id="5" name="Text Placeholder 3"/>
          <p:cNvSpPr txBox="1">
            <a:spLocks/>
          </p:cNvSpPr>
          <p:nvPr/>
        </p:nvSpPr>
        <p:spPr>
          <a:xfrm>
            <a:off x="6116978" y="1182247"/>
            <a:ext cx="2805572" cy="200544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457200" lvl="1"/>
            <a:r>
              <a:rPr lang="en-US" sz="1200" dirty="0" smtClean="0"/>
              <a:t>Passengers</a:t>
            </a:r>
          </a:p>
          <a:p>
            <a:pPr marL="457200" lvl="1"/>
            <a:r>
              <a:rPr lang="en-US" sz="1200" dirty="0" smtClean="0"/>
              <a:t>Fares variance (8$ </a:t>
            </a:r>
            <a:r>
              <a:rPr lang="en-US" sz="1200" dirty="0" smtClean="0">
                <a:sym typeface="Wingdings" panose="05000000000000000000" pitchFamily="2" charset="2"/>
              </a:rPr>
              <a:t> 512$)</a:t>
            </a:r>
            <a:r>
              <a:rPr lang="en-US" sz="1200" dirty="0" smtClean="0"/>
              <a:t> </a:t>
            </a:r>
          </a:p>
          <a:p>
            <a:pPr marL="457200" lvl="1"/>
            <a:r>
              <a:rPr lang="en-US" sz="1200" dirty="0" smtClean="0"/>
              <a:t>Males 65%</a:t>
            </a:r>
          </a:p>
          <a:p>
            <a:pPr marL="457200" lvl="1"/>
            <a:r>
              <a:rPr lang="en-US" sz="1200" dirty="0" smtClean="0"/>
              <a:t>Cabin</a:t>
            </a:r>
          </a:p>
        </p:txBody>
      </p:sp>
    </p:spTree>
    <p:extLst>
      <p:ext uri="{BB962C8B-B14F-4D97-AF65-F5344CB8AC3E}">
        <p14:creationId xmlns:p14="http://schemas.microsoft.com/office/powerpoint/2010/main" val="247030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Analyze by visualizing data</a:t>
            </a:r>
          </a:p>
        </p:txBody>
      </p:sp>
      <p:pic>
        <p:nvPicPr>
          <p:cNvPr id="5" name="Picture 4"/>
          <p:cNvPicPr>
            <a:picLocks noChangeAspect="1"/>
          </p:cNvPicPr>
          <p:nvPr/>
        </p:nvPicPr>
        <p:blipFill>
          <a:blip r:embed="rId3"/>
          <a:stretch>
            <a:fillRect/>
          </a:stretch>
        </p:blipFill>
        <p:spPr>
          <a:xfrm>
            <a:off x="1590550" y="1333933"/>
            <a:ext cx="5818910" cy="3030682"/>
          </a:xfrm>
          <a:prstGeom prst="rect">
            <a:avLst/>
          </a:prstGeom>
        </p:spPr>
      </p:pic>
    </p:spTree>
    <p:extLst>
      <p:ext uri="{BB962C8B-B14F-4D97-AF65-F5344CB8AC3E}">
        <p14:creationId xmlns:p14="http://schemas.microsoft.com/office/powerpoint/2010/main" val="31407479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Analyze by visualizing data</a:t>
            </a:r>
          </a:p>
        </p:txBody>
      </p:sp>
      <p:pic>
        <p:nvPicPr>
          <p:cNvPr id="3" name="Picture 2"/>
          <p:cNvPicPr>
            <a:picLocks noChangeAspect="1"/>
          </p:cNvPicPr>
          <p:nvPr/>
        </p:nvPicPr>
        <p:blipFill rotWithShape="1">
          <a:blip r:embed="rId3"/>
          <a:srcRect t="1625"/>
          <a:stretch/>
        </p:blipFill>
        <p:spPr>
          <a:xfrm>
            <a:off x="2545773" y="1048396"/>
            <a:ext cx="4439516" cy="3839440"/>
          </a:xfrm>
          <a:prstGeom prst="rect">
            <a:avLst/>
          </a:prstGeom>
        </p:spPr>
      </p:pic>
      <p:pic>
        <p:nvPicPr>
          <p:cNvPr id="4" name="Picture 3"/>
          <p:cNvPicPr>
            <a:picLocks noChangeAspect="1"/>
          </p:cNvPicPr>
          <p:nvPr/>
        </p:nvPicPr>
        <p:blipFill rotWithShape="1">
          <a:blip r:embed="rId4"/>
          <a:srcRect t="5595"/>
          <a:stretch/>
        </p:blipFill>
        <p:spPr>
          <a:xfrm>
            <a:off x="258039" y="1048396"/>
            <a:ext cx="1565579" cy="1070263"/>
          </a:xfrm>
          <a:prstGeom prst="rect">
            <a:avLst/>
          </a:prstGeom>
        </p:spPr>
      </p:pic>
      <p:pic>
        <p:nvPicPr>
          <p:cNvPr id="6" name="Picture 5"/>
          <p:cNvPicPr>
            <a:picLocks noChangeAspect="1"/>
          </p:cNvPicPr>
          <p:nvPr/>
        </p:nvPicPr>
        <p:blipFill rotWithShape="1">
          <a:blip r:embed="rId5"/>
          <a:srcRect l="1427" r="-1"/>
          <a:stretch/>
        </p:blipFill>
        <p:spPr>
          <a:xfrm>
            <a:off x="7367068" y="1048396"/>
            <a:ext cx="1555482" cy="984670"/>
          </a:xfrm>
          <a:prstGeom prst="rect">
            <a:avLst/>
          </a:prstGeom>
        </p:spPr>
      </p:pic>
    </p:spTree>
    <p:extLst>
      <p:ext uri="{BB962C8B-B14F-4D97-AF65-F5344CB8AC3E}">
        <p14:creationId xmlns:p14="http://schemas.microsoft.com/office/powerpoint/2010/main" val="2047322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Workshop Outline</a:t>
            </a:r>
            <a:endParaRPr lang="en-US" dirty="0"/>
          </a:p>
        </p:txBody>
      </p:sp>
      <p:sp>
        <p:nvSpPr>
          <p:cNvPr id="3" name="Google Shape;460;p44"/>
          <p:cNvSpPr txBox="1"/>
          <p:nvPr/>
        </p:nvSpPr>
        <p:spPr>
          <a:xfrm>
            <a:off x="322809" y="1019187"/>
            <a:ext cx="7870932" cy="2763919"/>
          </a:xfrm>
          <a:prstGeom prst="rect">
            <a:avLst/>
          </a:prstGeom>
          <a:noFill/>
          <a:ln>
            <a:noFill/>
          </a:ln>
        </p:spPr>
        <p:txBody>
          <a:bodyPr spcFirstLastPara="1" wrap="square" lIns="91425" tIns="91425" rIns="91425" bIns="91425" anchor="t" anchorCtr="0">
            <a:noAutofit/>
          </a:bodyPr>
          <a:lstStyle/>
          <a:p>
            <a:pPr marL="571500" lvl="0" indent="-457200" algn="l" rtl="0">
              <a:spcBef>
                <a:spcPts val="0"/>
              </a:spcBef>
              <a:spcAft>
                <a:spcPts val="0"/>
              </a:spcAft>
              <a:buSzPts val="1800"/>
              <a:buFont typeface="Arial" panose="020B0604020202020204" pitchFamily="34" charset="0"/>
              <a:buChar char="•"/>
            </a:pPr>
            <a:r>
              <a:rPr lang="en" sz="1800" dirty="0" smtClean="0"/>
              <a:t>Introduction Data Science</a:t>
            </a:r>
          </a:p>
          <a:p>
            <a:pPr marL="571500" lvl="0" indent="-457200">
              <a:buSzPts val="1800"/>
              <a:buFont typeface="Arial" panose="020B0604020202020204" pitchFamily="34" charset="0"/>
              <a:buChar char="•"/>
            </a:pPr>
            <a:r>
              <a:rPr lang="en" sz="1800" dirty="0" smtClean="0"/>
              <a:t>Preparing SQL </a:t>
            </a:r>
            <a:r>
              <a:rPr lang="en" sz="1800" dirty="0"/>
              <a:t>Server </a:t>
            </a:r>
            <a:r>
              <a:rPr lang="en-US" sz="1800" dirty="0" smtClean="0"/>
              <a:t>Environment</a:t>
            </a:r>
            <a:endParaRPr lang="en" sz="1800" dirty="0" smtClean="0"/>
          </a:p>
          <a:p>
            <a:pPr marL="571500" lvl="0" indent="-457200" algn="l" rtl="0">
              <a:spcBef>
                <a:spcPts val="0"/>
              </a:spcBef>
              <a:spcAft>
                <a:spcPts val="0"/>
              </a:spcAft>
              <a:buSzPts val="1800"/>
              <a:buFont typeface="Arial" panose="020B0604020202020204" pitchFamily="34" charset="0"/>
              <a:buChar char="•"/>
            </a:pPr>
            <a:r>
              <a:rPr lang="en" sz="1800" dirty="0" smtClean="0"/>
              <a:t>What is SQL?</a:t>
            </a:r>
          </a:p>
          <a:p>
            <a:pPr marL="571500" lvl="0" indent="-457200" algn="l" rtl="0">
              <a:spcBef>
                <a:spcPts val="0"/>
              </a:spcBef>
              <a:spcAft>
                <a:spcPts val="0"/>
              </a:spcAft>
              <a:buSzPts val="1800"/>
              <a:buFont typeface="Arial" panose="020B0604020202020204" pitchFamily="34" charset="0"/>
              <a:buChar char="•"/>
            </a:pPr>
            <a:r>
              <a:rPr lang="en" sz="1800" dirty="0" smtClean="0"/>
              <a:t>SQL Server Management Studio</a:t>
            </a:r>
          </a:p>
          <a:p>
            <a:pPr marL="571500" lvl="0" indent="-457200" algn="l" rtl="0">
              <a:spcBef>
                <a:spcPts val="0"/>
              </a:spcBef>
              <a:spcAft>
                <a:spcPts val="0"/>
              </a:spcAft>
              <a:buSzPts val="1800"/>
              <a:buFont typeface="Arial" panose="020B0604020202020204" pitchFamily="34" charset="0"/>
              <a:buChar char="•"/>
            </a:pPr>
            <a:r>
              <a:rPr lang="en" sz="1800" dirty="0" smtClean="0"/>
              <a:t>Preparing to write SQL</a:t>
            </a:r>
          </a:p>
          <a:p>
            <a:pPr marL="571500" lvl="0" indent="-457200" algn="l" rtl="0">
              <a:spcBef>
                <a:spcPts val="0"/>
              </a:spcBef>
              <a:spcAft>
                <a:spcPts val="0"/>
              </a:spcAft>
              <a:buSzPts val="1800"/>
              <a:buFont typeface="Arial" panose="020B0604020202020204" pitchFamily="34" charset="0"/>
              <a:buChar char="•"/>
            </a:pPr>
            <a:r>
              <a:rPr lang="en" sz="1800" dirty="0" smtClean="0"/>
              <a:t>Machine Learning Services in SQL</a:t>
            </a:r>
          </a:p>
          <a:p>
            <a:pPr marL="571500" lvl="0" indent="-457200" algn="l" rtl="0">
              <a:spcBef>
                <a:spcPts val="0"/>
              </a:spcBef>
              <a:spcAft>
                <a:spcPts val="0"/>
              </a:spcAft>
              <a:buSzPts val="1800"/>
              <a:buFont typeface="Arial" panose="020B0604020202020204" pitchFamily="34" charset="0"/>
              <a:buChar char="•"/>
            </a:pPr>
            <a:r>
              <a:rPr lang="en" sz="1800" dirty="0" smtClean="0"/>
              <a:t>Practical use cases</a:t>
            </a:r>
          </a:p>
        </p:txBody>
      </p:sp>
      <p:pic>
        <p:nvPicPr>
          <p:cNvPr id="10" name="Picture 9" descr="http://www.thesug.org/mossasaurus/Wiki%20Documents/PivotTable_Data.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01105">
            <a:off x="6311518" y="1894784"/>
            <a:ext cx="2846175" cy="2103118"/>
          </a:xfrm>
          <a:prstGeom prst="roundRect">
            <a:avLst>
              <a:gd name="adj" fmla="val 2714"/>
            </a:avLst>
          </a:prstGeom>
          <a:noFill/>
          <a:ln>
            <a:solidFill>
              <a:schemeClr val="accent5">
                <a:lumMod val="60000"/>
                <a:lumOff val="40000"/>
              </a:schemeClr>
            </a:solidFill>
          </a:ln>
          <a:effectLst>
            <a:reflection blurRad="6350" stA="52000" endA="300" endPos="35000" dir="5400000" sy="-100000" algn="bl" rotWithShape="0"/>
          </a:effectLst>
          <a:scene3d>
            <a:camera prst="isometricOffAxis1Right"/>
            <a:lightRig rig="threePt" dir="t"/>
          </a:scene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609" y="3335932"/>
            <a:ext cx="589890" cy="58313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89" y="4174991"/>
            <a:ext cx="620573" cy="620573"/>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11845" t="16456" r="12870" b="15410"/>
          <a:stretch/>
        </p:blipFill>
        <p:spPr>
          <a:xfrm>
            <a:off x="3309664" y="3208402"/>
            <a:ext cx="1946886" cy="991403"/>
          </a:xfrm>
          <a:prstGeom prst="rect">
            <a:avLst/>
          </a:prstGeom>
        </p:spPr>
      </p:pic>
      <p:pic>
        <p:nvPicPr>
          <p:cNvPr id="8" name="Picture 7"/>
          <p:cNvPicPr>
            <a:picLocks noChangeAspect="1"/>
          </p:cNvPicPr>
          <p:nvPr/>
        </p:nvPicPr>
        <p:blipFill>
          <a:blip r:embed="rId7"/>
          <a:stretch>
            <a:fillRect/>
          </a:stretch>
        </p:blipFill>
        <p:spPr>
          <a:xfrm>
            <a:off x="5182410" y="4311307"/>
            <a:ext cx="768178" cy="832193"/>
          </a:xfrm>
          <a:prstGeom prst="rect">
            <a:avLst/>
          </a:prstGeom>
        </p:spPr>
      </p:pic>
      <p:pic>
        <p:nvPicPr>
          <p:cNvPr id="9" name="Picture 16" descr="Image result for QUERYING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1604" y="4029931"/>
            <a:ext cx="910691" cy="91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
                                        <p:tgtEl>
                                          <p:spTgt spid="3">
                                            <p:txEl>
                                              <p:pRg st="2" end="2"/>
                                            </p:txEl>
                                          </p:spTgt>
                                        </p:tgtEl>
                                      </p:cBhvr>
                                    </p:animEffect>
                                  </p:childTnLst>
                                </p:cTn>
                              </p:par>
                            </p:childTnLst>
                          </p:cTn>
                        </p:par>
                        <p:par>
                          <p:cTn id="21" fill="hold">
                            <p:stCondLst>
                              <p:cond delay="1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1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
                                        <p:tgtEl>
                                          <p:spTgt spid="3">
                                            <p:txEl>
                                              <p:pRg st="3" end="3"/>
                                            </p:txEl>
                                          </p:spTgt>
                                        </p:tgtEl>
                                      </p:cBhvr>
                                    </p:animEffect>
                                  </p:childTnLst>
                                </p:cTn>
                              </p:par>
                            </p:childTnLst>
                          </p:cTn>
                        </p:par>
                        <p:par>
                          <p:cTn id="34" fill="hold">
                            <p:stCondLst>
                              <p:cond delay="10"/>
                            </p:stCondLst>
                            <p:childTnLst>
                              <p:par>
                                <p:cTn id="35" presetID="10"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
                                        <p:tgtEl>
                                          <p:spTgt spid="3">
                                            <p:txEl>
                                              <p:pRg st="4" end="4"/>
                                            </p:txEl>
                                          </p:spTgt>
                                        </p:tgtEl>
                                      </p:cBhvr>
                                    </p:animEffect>
                                  </p:childTnLst>
                                </p:cTn>
                              </p:par>
                            </p:childTnLst>
                          </p:cTn>
                        </p:par>
                        <p:par>
                          <p:cTn id="43" fill="hold">
                            <p:stCondLst>
                              <p:cond delay="1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fade">
                                      <p:cBhvr>
                                        <p:cTn id="51" dur="10"/>
                                        <p:tgtEl>
                                          <p:spTgt spid="3">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
                                        <p:tgtEl>
                                          <p:spTgt spid="3">
                                            <p:txEl>
                                              <p:pRg st="6" end="6"/>
                                            </p:txEl>
                                          </p:spTgt>
                                        </p:tgtEl>
                                      </p:cBhvr>
                                    </p:animEffect>
                                  </p:childTnLst>
                                </p:cTn>
                              </p:par>
                            </p:childTnLst>
                          </p:cTn>
                        </p:par>
                        <p:par>
                          <p:cTn id="57" fill="hold">
                            <p:stCondLst>
                              <p:cond delay="10"/>
                            </p:stCondLst>
                            <p:childTnLst>
                              <p:par>
                                <p:cTn id="58" presetID="10"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par>
                          <p:cTn id="61" fill="hold">
                            <p:stCondLst>
                              <p:cond delay="510"/>
                            </p:stCondLst>
                            <p:childTnLst>
                              <p:par>
                                <p:cTn id="62" presetID="10" presetClass="entr" presetSubtype="0" fill="hold" nodeType="after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Analyze by visualizing data</a:t>
            </a:r>
          </a:p>
        </p:txBody>
      </p:sp>
      <p:pic>
        <p:nvPicPr>
          <p:cNvPr id="4" name="Picture 3"/>
          <p:cNvPicPr>
            <a:picLocks noChangeAspect="1"/>
          </p:cNvPicPr>
          <p:nvPr/>
        </p:nvPicPr>
        <p:blipFill rotWithShape="1">
          <a:blip r:embed="rId3"/>
          <a:srcRect t="3486" b="2817"/>
          <a:stretch/>
        </p:blipFill>
        <p:spPr>
          <a:xfrm>
            <a:off x="331085" y="1956521"/>
            <a:ext cx="2581275" cy="1454727"/>
          </a:xfrm>
          <a:prstGeom prst="rect">
            <a:avLst/>
          </a:prstGeom>
        </p:spPr>
      </p:pic>
      <p:pic>
        <p:nvPicPr>
          <p:cNvPr id="5" name="Picture 4"/>
          <p:cNvPicPr>
            <a:picLocks noChangeAspect="1"/>
          </p:cNvPicPr>
          <p:nvPr/>
        </p:nvPicPr>
        <p:blipFill rotWithShape="1">
          <a:blip r:embed="rId4"/>
          <a:srcRect l="1153" r="4735" b="3362"/>
          <a:stretch/>
        </p:blipFill>
        <p:spPr>
          <a:xfrm>
            <a:off x="3283527" y="1956521"/>
            <a:ext cx="2808233" cy="1454727"/>
          </a:xfrm>
          <a:prstGeom prst="rect">
            <a:avLst/>
          </a:prstGeom>
        </p:spPr>
      </p:pic>
      <p:pic>
        <p:nvPicPr>
          <p:cNvPr id="6" name="Picture 5"/>
          <p:cNvPicPr>
            <a:picLocks noChangeAspect="1"/>
          </p:cNvPicPr>
          <p:nvPr/>
        </p:nvPicPr>
        <p:blipFill rotWithShape="1">
          <a:blip r:embed="rId5"/>
          <a:srcRect t="2735" r="5900"/>
          <a:stretch/>
        </p:blipFill>
        <p:spPr>
          <a:xfrm>
            <a:off x="6462927" y="1956521"/>
            <a:ext cx="2367610" cy="1579419"/>
          </a:xfrm>
          <a:prstGeom prst="rect">
            <a:avLst/>
          </a:prstGeom>
        </p:spPr>
      </p:pic>
    </p:spTree>
    <p:extLst>
      <p:ext uri="{BB962C8B-B14F-4D97-AF65-F5344CB8AC3E}">
        <p14:creationId xmlns:p14="http://schemas.microsoft.com/office/powerpoint/2010/main" val="3636457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Analyze by visualizing data</a:t>
            </a:r>
          </a:p>
        </p:txBody>
      </p:sp>
      <p:pic>
        <p:nvPicPr>
          <p:cNvPr id="4" name="Picture 3"/>
          <p:cNvPicPr>
            <a:picLocks noChangeAspect="1"/>
          </p:cNvPicPr>
          <p:nvPr/>
        </p:nvPicPr>
        <p:blipFill>
          <a:blip r:embed="rId3"/>
          <a:stretch>
            <a:fillRect/>
          </a:stretch>
        </p:blipFill>
        <p:spPr>
          <a:xfrm>
            <a:off x="2231616" y="1111827"/>
            <a:ext cx="4262701" cy="3814837"/>
          </a:xfrm>
          <a:prstGeom prst="rect">
            <a:avLst/>
          </a:prstGeom>
        </p:spPr>
      </p:pic>
    </p:spTree>
    <p:extLst>
      <p:ext uri="{BB962C8B-B14F-4D97-AF65-F5344CB8AC3E}">
        <p14:creationId xmlns:p14="http://schemas.microsoft.com/office/powerpoint/2010/main" val="670286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Machine Learning Services</a:t>
            </a:r>
            <a:endParaRPr lang="en-US" dirty="0"/>
          </a:p>
        </p:txBody>
      </p:sp>
      <p:pic>
        <p:nvPicPr>
          <p:cNvPr id="2056" name="Picture 8" descr="Importpng"/>
          <p:cNvPicPr>
            <a:picLocks noChangeAspect="1" noChangeArrowheads="1"/>
          </p:cNvPicPr>
          <p:nvPr/>
        </p:nvPicPr>
        <p:blipFill rotWithShape="1">
          <a:blip r:embed="rId3">
            <a:extLst>
              <a:ext uri="{28A0092B-C50C-407E-A947-70E740481C1C}">
                <a14:useLocalDpi xmlns:a14="http://schemas.microsoft.com/office/drawing/2010/main" val="0"/>
              </a:ext>
            </a:extLst>
          </a:blip>
          <a:srcRect l="9321" t="54015" r="11749" b="3391"/>
          <a:stretch/>
        </p:blipFill>
        <p:spPr bwMode="auto">
          <a:xfrm>
            <a:off x="3048366" y="1534793"/>
            <a:ext cx="2894835" cy="9214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Google Shape;380;p41"/>
          <p:cNvSpPr txBox="1"/>
          <p:nvPr/>
        </p:nvSpPr>
        <p:spPr>
          <a:xfrm>
            <a:off x="3475387" y="1112570"/>
            <a:ext cx="2040792" cy="431120"/>
          </a:xfrm>
          <a:prstGeom prst="rect">
            <a:avLst/>
          </a:prstGeom>
          <a:noFill/>
          <a:ln>
            <a:noFill/>
          </a:ln>
        </p:spPr>
        <p:txBody>
          <a:bodyPr spcFirstLastPara="1" wrap="square" lIns="91425" tIns="91425" rIns="91425" bIns="91425" anchor="ctr" anchorCtr="0">
            <a:noAutofit/>
          </a:bodyPr>
          <a:lstStyle/>
          <a:p>
            <a:pPr algn="ctr"/>
            <a:r>
              <a:rPr lang="en" b="1" dirty="0" smtClean="0"/>
              <a:t>Why Python in</a:t>
            </a:r>
            <a:r>
              <a:rPr lang="en" b="1" dirty="0" smtClean="0">
                <a:sym typeface="Wingdings" panose="05000000000000000000" pitchFamily="2" charset="2"/>
              </a:rPr>
              <a:t> SQL</a:t>
            </a:r>
            <a:endParaRPr b="1" dirty="0"/>
          </a:p>
        </p:txBody>
      </p:sp>
      <p:pic>
        <p:nvPicPr>
          <p:cNvPr id="27" name="Picture 20" descr="Image result for python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128" y="1546314"/>
            <a:ext cx="932986" cy="9329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6" name="Picture 18" descr="Image result for sq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1812" y="1793062"/>
            <a:ext cx="452508" cy="452508"/>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380;p41"/>
          <p:cNvSpPr txBox="1"/>
          <p:nvPr/>
        </p:nvSpPr>
        <p:spPr>
          <a:xfrm>
            <a:off x="6395981" y="1112570"/>
            <a:ext cx="2040792" cy="431120"/>
          </a:xfrm>
          <a:prstGeom prst="rect">
            <a:avLst/>
          </a:prstGeom>
          <a:noFill/>
          <a:ln>
            <a:noFill/>
          </a:ln>
        </p:spPr>
        <p:txBody>
          <a:bodyPr spcFirstLastPara="1" wrap="square" lIns="91425" tIns="91425" rIns="91425" bIns="91425" anchor="ctr" anchorCtr="0">
            <a:noAutofit/>
          </a:bodyPr>
          <a:lstStyle/>
          <a:p>
            <a:pPr algn="ctr"/>
            <a:r>
              <a:rPr lang="en" b="1" dirty="0" smtClean="0"/>
              <a:t>Is it SQL in Python ?</a:t>
            </a:r>
            <a:endParaRPr b="1" dirty="0"/>
          </a:p>
        </p:txBody>
      </p:sp>
      <p:pic>
        <p:nvPicPr>
          <p:cNvPr id="2070" name="Picture 22" descr="Image result for sql alchem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22" y="3559844"/>
            <a:ext cx="2455873" cy="5172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1" name="Google Shape;380;p41"/>
          <p:cNvSpPr txBox="1"/>
          <p:nvPr/>
        </p:nvSpPr>
        <p:spPr>
          <a:xfrm>
            <a:off x="366983" y="3024970"/>
            <a:ext cx="2420112" cy="431120"/>
          </a:xfrm>
          <a:prstGeom prst="rect">
            <a:avLst/>
          </a:prstGeom>
          <a:noFill/>
          <a:ln>
            <a:noFill/>
          </a:ln>
        </p:spPr>
        <p:txBody>
          <a:bodyPr spcFirstLastPara="1" wrap="square" lIns="91425" tIns="91425" rIns="91425" bIns="91425" anchor="ctr" anchorCtr="0">
            <a:noAutofit/>
          </a:bodyPr>
          <a:lstStyle/>
          <a:p>
            <a:pPr algn="ctr"/>
            <a:r>
              <a:rPr lang="en" b="1" dirty="0" smtClean="0"/>
              <a:t>I can use SQLAlchemy ?</a:t>
            </a:r>
            <a:endParaRPr b="1" dirty="0"/>
          </a:p>
        </p:txBody>
      </p:sp>
      <p:sp>
        <p:nvSpPr>
          <p:cNvPr id="33" name="Google Shape;380;p41"/>
          <p:cNvSpPr txBox="1"/>
          <p:nvPr/>
        </p:nvSpPr>
        <p:spPr>
          <a:xfrm>
            <a:off x="3480467" y="2991052"/>
            <a:ext cx="2040792" cy="431120"/>
          </a:xfrm>
          <a:prstGeom prst="rect">
            <a:avLst/>
          </a:prstGeom>
          <a:noFill/>
          <a:ln>
            <a:noFill/>
          </a:ln>
        </p:spPr>
        <p:txBody>
          <a:bodyPr spcFirstLastPara="1" wrap="square" lIns="91425" tIns="91425" rIns="91425" bIns="91425" anchor="ctr" anchorCtr="0">
            <a:noAutofit/>
          </a:bodyPr>
          <a:lstStyle/>
          <a:p>
            <a:pPr algn="ctr"/>
            <a:r>
              <a:rPr lang="en" b="1" dirty="0" smtClean="0"/>
              <a:t>Run external script</a:t>
            </a:r>
            <a:endParaRPr b="1" dirty="0"/>
          </a:p>
        </p:txBody>
      </p:sp>
      <p:pic>
        <p:nvPicPr>
          <p:cNvPr id="2072" name="Picture 24" descr="https://encrypted-tbn0.gstatic.com/images?q=tbn:ANd9GcTRI3fXlr8IrZ8GZxgjneZslkcMz8MdWr04tC4z9qjJM6oypm-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366" y="3422172"/>
            <a:ext cx="2894835" cy="1260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74" name="Picture 26" descr="Image result for flask python"/>
          <p:cNvPicPr>
            <a:picLocks noChangeAspect="1" noChangeArrowheads="1"/>
          </p:cNvPicPr>
          <p:nvPr/>
        </p:nvPicPr>
        <p:blipFill rotWithShape="1">
          <a:blip r:embed="rId8">
            <a:extLst>
              <a:ext uri="{28A0092B-C50C-407E-A947-70E740481C1C}">
                <a14:useLocalDpi xmlns:a14="http://schemas.microsoft.com/office/drawing/2010/main" val="0"/>
              </a:ext>
            </a:extLst>
          </a:blip>
          <a:srcRect t="31869"/>
          <a:stretch/>
        </p:blipFill>
        <p:spPr bwMode="auto">
          <a:xfrm>
            <a:off x="212526" y="1496926"/>
            <a:ext cx="2602055" cy="9972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6" name="Google Shape;380;p41"/>
          <p:cNvSpPr txBox="1"/>
          <p:nvPr/>
        </p:nvSpPr>
        <p:spPr>
          <a:xfrm>
            <a:off x="580552" y="1112570"/>
            <a:ext cx="2040792" cy="431120"/>
          </a:xfrm>
          <a:prstGeom prst="rect">
            <a:avLst/>
          </a:prstGeom>
          <a:noFill/>
          <a:ln>
            <a:noFill/>
          </a:ln>
        </p:spPr>
        <p:txBody>
          <a:bodyPr spcFirstLastPara="1" wrap="square" lIns="91425" tIns="91425" rIns="91425" bIns="91425" anchor="ctr" anchorCtr="0">
            <a:noAutofit/>
          </a:bodyPr>
          <a:lstStyle/>
          <a:p>
            <a:pPr algn="ctr"/>
            <a:r>
              <a:rPr lang="en" b="1" dirty="0" smtClean="0"/>
              <a:t>Rest API using Flask</a:t>
            </a:r>
            <a:endParaRPr b="1" dirty="0"/>
          </a:p>
        </p:txBody>
      </p:sp>
      <p:pic>
        <p:nvPicPr>
          <p:cNvPr id="2076" name="Picture 28" descr="Image result for question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4852" y="2991052"/>
            <a:ext cx="1881441" cy="188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67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P spid="31" grpId="0"/>
      <p:bldP spid="33"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Scalability &amp; Speed</a:t>
            </a:r>
            <a:endParaRPr lang="en-US" dirty="0"/>
          </a:p>
        </p:txBody>
      </p:sp>
      <p:pic>
        <p:nvPicPr>
          <p:cNvPr id="4098" name="Picture 2" descr="Image result for scal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34" y="1618003"/>
            <a:ext cx="7811086" cy="27664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0" descr="Image result for pyth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034" y="1618003"/>
            <a:ext cx="932986" cy="9329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3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Using Python Inside SQL</a:t>
            </a:r>
            <a:endParaRPr lang="en-US" dirty="0"/>
          </a:p>
        </p:txBody>
      </p:sp>
      <p:sp>
        <p:nvSpPr>
          <p:cNvPr id="4" name="Text Placeholder 3"/>
          <p:cNvSpPr txBox="1">
            <a:spLocks/>
          </p:cNvSpPr>
          <p:nvPr/>
        </p:nvSpPr>
        <p:spPr>
          <a:xfrm>
            <a:off x="311700" y="1101437"/>
            <a:ext cx="8520600" cy="346743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457200" lvl="1"/>
            <a:r>
              <a:rPr lang="en-US" sz="2400" dirty="0"/>
              <a:t>Eliminate data movement</a:t>
            </a:r>
          </a:p>
          <a:p>
            <a:pPr marL="457200" lvl="1"/>
            <a:r>
              <a:rPr lang="en-US" sz="2400" dirty="0"/>
              <a:t>Easily </a:t>
            </a:r>
            <a:r>
              <a:rPr lang="en-US" sz="2400" dirty="0" smtClean="0"/>
              <a:t>operate </a:t>
            </a:r>
            <a:r>
              <a:rPr lang="en-US" sz="2400" dirty="0"/>
              <a:t>Python code inside SQL</a:t>
            </a:r>
          </a:p>
          <a:p>
            <a:pPr marL="457200" lvl="1"/>
            <a:r>
              <a:rPr lang="en-US" sz="2400" dirty="0"/>
              <a:t>Achieve enterprise grade performance and scale (much faster mechanism than ODBC)</a:t>
            </a:r>
          </a:p>
        </p:txBody>
      </p:sp>
      <p:pic>
        <p:nvPicPr>
          <p:cNvPr id="6" name="Picture 5"/>
          <p:cNvPicPr>
            <a:picLocks noChangeAspect="1"/>
          </p:cNvPicPr>
          <p:nvPr/>
        </p:nvPicPr>
        <p:blipFill>
          <a:blip r:embed="rId3"/>
          <a:stretch>
            <a:fillRect/>
          </a:stretch>
        </p:blipFill>
        <p:spPr>
          <a:xfrm>
            <a:off x="1713695" y="2724792"/>
            <a:ext cx="7085710" cy="21478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867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Configuration</a:t>
            </a:r>
            <a:endParaRPr lang="en-US" dirty="0"/>
          </a:p>
        </p:txBody>
      </p:sp>
      <p:sp>
        <p:nvSpPr>
          <p:cNvPr id="4" name="Text Placeholder 3"/>
          <p:cNvSpPr txBox="1">
            <a:spLocks/>
          </p:cNvSpPr>
          <p:nvPr/>
        </p:nvSpPr>
        <p:spPr>
          <a:xfrm>
            <a:off x="299668" y="1065342"/>
            <a:ext cx="8520600" cy="205083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457200" lvl="1"/>
            <a:r>
              <a:rPr lang="en-US" sz="2400" dirty="0"/>
              <a:t>To enable SQL Instance to run Python scripts</a:t>
            </a:r>
            <a:r>
              <a:rPr lang="en-US" sz="2400" dirty="0" smtClean="0"/>
              <a:t>:</a:t>
            </a:r>
          </a:p>
          <a:p>
            <a:pPr marL="0" indent="0"/>
            <a:r>
              <a:rPr lang="en-US" sz="1800" dirty="0" err="1">
                <a:solidFill>
                  <a:srgbClr val="800000"/>
                </a:solidFill>
                <a:latin typeface="Consolas" panose="020B0609020204030204" pitchFamily="49" charset="0"/>
              </a:rPr>
              <a:t>sp_configure</a:t>
            </a:r>
            <a:endParaRPr lang="en-US" sz="1800" dirty="0">
              <a:solidFill>
                <a:srgbClr val="800000"/>
              </a:solidFill>
              <a:latin typeface="Consolas" panose="020B0609020204030204" pitchFamily="49" charset="0"/>
            </a:endParaRPr>
          </a:p>
          <a:p>
            <a:pPr marL="0" indent="0"/>
            <a:endParaRPr lang="en-US" sz="1800" dirty="0"/>
          </a:p>
          <a:p>
            <a:pPr marL="0" indent="0"/>
            <a:r>
              <a:rPr lang="en-US" sz="1800" dirty="0">
                <a:solidFill>
                  <a:srgbClr val="0000FF"/>
                </a:solidFill>
                <a:latin typeface="Consolas" panose="020B0609020204030204" pitchFamily="49" charset="0"/>
              </a:rPr>
              <a:t>EXEC</a:t>
            </a:r>
            <a:r>
              <a:rPr lang="en-US" sz="1800" dirty="0">
                <a:solidFill>
                  <a:srgbClr val="000000"/>
                </a:solidFill>
                <a:latin typeface="Consolas" panose="020B0609020204030204" pitchFamily="49" charset="0"/>
              </a:rPr>
              <a:t> </a:t>
            </a:r>
            <a:r>
              <a:rPr lang="en-US" sz="1800" dirty="0" err="1">
                <a:solidFill>
                  <a:srgbClr val="800000"/>
                </a:solidFill>
                <a:latin typeface="Consolas" panose="020B0609020204030204" pitchFamily="49" charset="0"/>
              </a:rPr>
              <a:t>sp_configure</a:t>
            </a:r>
            <a:r>
              <a:rPr lang="en-US" sz="1800" dirty="0">
                <a:solidFill>
                  <a:srgbClr val="0000FF"/>
                </a:solidFill>
                <a:latin typeface="Consolas" panose="020B0609020204030204" pitchFamily="49" charset="0"/>
              </a:rPr>
              <a:t> </a:t>
            </a:r>
            <a:r>
              <a:rPr lang="en-US" sz="1800" dirty="0">
                <a:solidFill>
                  <a:srgbClr val="FF0000"/>
                </a:solidFill>
                <a:latin typeface="Consolas" panose="020B0609020204030204" pitchFamily="49" charset="0"/>
              </a:rPr>
              <a:t>'external scripts enabled'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p>
          <a:p>
            <a:pPr marL="0" indent="0"/>
            <a:r>
              <a:rPr lang="en-US" sz="1800" dirty="0">
                <a:solidFill>
                  <a:srgbClr val="0000FF"/>
                </a:solidFill>
                <a:latin typeface="Consolas" panose="020B0609020204030204" pitchFamily="49" charset="0"/>
              </a:rPr>
              <a:t>RECONFIGURE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OVERRIDE</a:t>
            </a:r>
            <a:endParaRPr lang="en-US" sz="1800" dirty="0">
              <a:solidFill>
                <a:srgbClr val="000000"/>
              </a:solidFill>
              <a:latin typeface="Consolas" panose="020B0609020204030204" pitchFamily="49" charset="0"/>
            </a:endParaRPr>
          </a:p>
          <a:p>
            <a:pPr marL="114300" lvl="1" indent="0">
              <a:buNone/>
            </a:pPr>
            <a:endParaRPr lang="bg-BG" sz="2100" dirty="0"/>
          </a:p>
        </p:txBody>
      </p:sp>
      <p:pic>
        <p:nvPicPr>
          <p:cNvPr id="5" name="Picture 4"/>
          <p:cNvPicPr>
            <a:picLocks noChangeAspect="1"/>
          </p:cNvPicPr>
          <p:nvPr/>
        </p:nvPicPr>
        <p:blipFill rotWithShape="1">
          <a:blip r:embed="rId3"/>
          <a:srcRect t="22860"/>
          <a:stretch/>
        </p:blipFill>
        <p:spPr>
          <a:xfrm>
            <a:off x="299668" y="3116179"/>
            <a:ext cx="5534025" cy="1829551"/>
          </a:xfrm>
          <a:prstGeom prst="rect">
            <a:avLst/>
          </a:prstGeom>
        </p:spPr>
      </p:pic>
    </p:spTree>
    <p:extLst>
      <p:ext uri="{BB962C8B-B14F-4D97-AF65-F5344CB8AC3E}">
        <p14:creationId xmlns:p14="http://schemas.microsoft.com/office/powerpoint/2010/main" val="113519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311700" y="1101437"/>
            <a:ext cx="8428440" cy="38591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a:lnSpc>
                <a:spcPct val="107000"/>
              </a:lnSpc>
              <a:spcBef>
                <a:spcPts val="0"/>
              </a:spcBef>
            </a:pPr>
            <a:r>
              <a:rPr lang="en-US" sz="14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EXECUTE</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smtClean="0">
                <a:solidFill>
                  <a:srgbClr val="800000"/>
                </a:solidFill>
                <a:latin typeface="Consolas" panose="020B0609020204030204" pitchFamily="49" charset="0"/>
                <a:ea typeface="Calibri" panose="020F0502020204030204" pitchFamily="34" charset="0"/>
                <a:cs typeface="Consolas" panose="020B0609020204030204" pitchFamily="49" charset="0"/>
              </a:rPr>
              <a:t>sp_execute_external_script</a:t>
            </a:r>
            <a:endParaRPr lang="en-US" sz="1800" dirty="0" smtClean="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@language </a:t>
            </a:r>
            <a:r>
              <a:rPr lang="en-US" sz="1400" dirty="0" smtClean="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smtClean="0">
                <a:solidFill>
                  <a:srgbClr val="FF0000"/>
                </a:solidFill>
                <a:latin typeface="Consolas" panose="020B0609020204030204" pitchFamily="49" charset="0"/>
                <a:ea typeface="Calibri" panose="020F0502020204030204" pitchFamily="34" charset="0"/>
                <a:cs typeface="Consolas" panose="020B0609020204030204" pitchFamily="49" charset="0"/>
              </a:rPr>
              <a:t>N'Python</a:t>
            </a:r>
            <a:r>
              <a:rPr lang="en-US" sz="1400" dirty="0" smtClean="0">
                <a:solidFill>
                  <a:srgbClr val="FF0000"/>
                </a:solidFill>
                <a:latin typeface="Consolas" panose="020B0609020204030204" pitchFamily="49" charset="0"/>
                <a:ea typeface="Calibri" panose="020F0502020204030204" pitchFamily="34" charset="0"/>
                <a:cs typeface="Consolas" panose="020B0609020204030204" pitchFamily="49" charset="0"/>
              </a:rPr>
              <a:t>'</a:t>
            </a:r>
            <a:endParaRPr lang="en-US" sz="1800" dirty="0" smtClean="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@script </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PythonScript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@input_data_1 </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FF0000"/>
                </a:solidFill>
                <a:latin typeface="Consolas" panose="020B0609020204030204" pitchFamily="49" charset="0"/>
                <a:ea typeface="Calibri" panose="020F0502020204030204" pitchFamily="34" charset="0"/>
                <a:cs typeface="Consolas" panose="020B0609020204030204" pitchFamily="49" charset="0"/>
              </a:rPr>
              <a:t>N'SELECT CONVERT(VARCHAR, Year) AS Year, Quarter, Client, Revenue FROM Sales;'</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@input_data_1_name </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FF0000"/>
                </a:solidFill>
                <a:latin typeface="Consolas" panose="020B0609020204030204" pitchFamily="49" charset="0"/>
                <a:ea typeface="Calibri" panose="020F0502020204030204" pitchFamily="34" charset="0"/>
                <a:cs typeface="Consolas" panose="020B0609020204030204" pitchFamily="49" charset="0"/>
              </a:rPr>
              <a:t>N'data</a:t>
            </a:r>
            <a:r>
              <a:rPr lang="en-US" sz="1400" dirty="0">
                <a:solidFill>
                  <a:srgbClr val="FF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@output_data_1_name </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FF0000"/>
                </a:solidFill>
                <a:latin typeface="Consolas" panose="020B0609020204030204" pitchFamily="49" charset="0"/>
                <a:ea typeface="Calibri" panose="020F0502020204030204" pitchFamily="34" charset="0"/>
                <a:cs typeface="Consolas" panose="020B0609020204030204" pitchFamily="49" charset="0"/>
              </a:rPr>
              <a:t>N'output</a:t>
            </a:r>
            <a:r>
              <a:rPr lang="en-US" sz="1400" dirty="0">
                <a:solidFill>
                  <a:srgbClr val="FF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WITH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RESULT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SETS </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FF00FF"/>
                </a:solidFill>
                <a:latin typeface="Consolas" panose="020B0609020204030204" pitchFamily="49" charset="0"/>
                <a:ea typeface="Calibri" panose="020F0502020204030204" pitchFamily="34" charset="0"/>
                <a:cs typeface="Consolas" panose="020B0609020204030204" pitchFamily="49" charset="0"/>
              </a:rPr>
              <a:t>Year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NVARCHAR</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10</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Client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NVARCHAR</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10</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Q1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Q2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Q3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Q4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Total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spcAft>
                <a:spcPts val="800"/>
              </a:spcAft>
            </a:pPr>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 Placeholder 1"/>
          <p:cNvSpPr>
            <a:spLocks noGrp="1"/>
          </p:cNvSpPr>
          <p:nvPr>
            <p:ph type="body" idx="1"/>
          </p:nvPr>
        </p:nvSpPr>
        <p:spPr/>
        <p:txBody>
          <a:bodyPr/>
          <a:lstStyle/>
          <a:p>
            <a:r>
              <a:rPr lang="en-US" dirty="0" smtClean="0"/>
              <a:t>Execute External Script</a:t>
            </a:r>
            <a:endParaRPr lang="en-US" dirty="0"/>
          </a:p>
        </p:txBody>
      </p:sp>
      <p:pic>
        <p:nvPicPr>
          <p:cNvPr id="10" name="Picture 9"/>
          <p:cNvPicPr>
            <a:picLocks noChangeAspect="1"/>
          </p:cNvPicPr>
          <p:nvPr/>
        </p:nvPicPr>
        <p:blipFill>
          <a:blip r:embed="rId3"/>
          <a:stretch>
            <a:fillRect/>
          </a:stretch>
        </p:blipFill>
        <p:spPr>
          <a:xfrm>
            <a:off x="4073538" y="3248741"/>
            <a:ext cx="1984198" cy="1611571"/>
          </a:xfrm>
          <a:prstGeom prst="rect">
            <a:avLst/>
          </a:prstGeom>
          <a:ln>
            <a:noFill/>
          </a:ln>
          <a:effectLst>
            <a:outerShdw blurRad="190500" algn="tl" rotWithShape="0">
              <a:srgbClr val="000000">
                <a:alpha val="70000"/>
              </a:srgbClr>
            </a:outerShdw>
          </a:effectLst>
        </p:spPr>
      </p:pic>
      <p:cxnSp>
        <p:nvCxnSpPr>
          <p:cNvPr id="12" name="Straight Arrow Connector 11"/>
          <p:cNvCxnSpPr/>
          <p:nvPr/>
        </p:nvCxnSpPr>
        <p:spPr>
          <a:xfrm flipH="1" flipV="1">
            <a:off x="4495800" y="2085975"/>
            <a:ext cx="685800" cy="1085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4"/>
          <a:stretch>
            <a:fillRect/>
          </a:stretch>
        </p:blipFill>
        <p:spPr>
          <a:xfrm>
            <a:off x="6261610" y="2380019"/>
            <a:ext cx="2478530" cy="2072725"/>
          </a:xfrm>
          <a:prstGeom prst="rect">
            <a:avLst/>
          </a:prstGeom>
          <a:ln>
            <a:noFill/>
          </a:ln>
          <a:effectLst>
            <a:outerShdw blurRad="292100" dist="139700" dir="2700000" algn="tl" rotWithShape="0">
              <a:srgbClr val="333333">
                <a:alpha val="65000"/>
              </a:srgbClr>
            </a:outerShdw>
          </a:effectLst>
        </p:spPr>
      </p:pic>
      <p:sp>
        <p:nvSpPr>
          <p:cNvPr id="29" name="Rectangle 28"/>
          <p:cNvSpPr/>
          <p:nvPr/>
        </p:nvSpPr>
        <p:spPr>
          <a:xfrm>
            <a:off x="6370320" y="3086100"/>
            <a:ext cx="350520" cy="1626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61610" y="4183380"/>
            <a:ext cx="360170" cy="2693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5"/>
          <a:stretch>
            <a:fillRect/>
          </a:stretch>
        </p:blipFill>
        <p:spPr>
          <a:xfrm>
            <a:off x="2204366" y="3475630"/>
            <a:ext cx="4025387" cy="1461599"/>
          </a:xfrm>
          <a:prstGeom prst="rect">
            <a:avLst/>
          </a:prstGeom>
        </p:spPr>
      </p:pic>
      <p:sp>
        <p:nvSpPr>
          <p:cNvPr id="32" name="Rectangle 31"/>
          <p:cNvSpPr/>
          <p:nvPr/>
        </p:nvSpPr>
        <p:spPr>
          <a:xfrm>
            <a:off x="3029137" y="2272068"/>
            <a:ext cx="773305" cy="2159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029136" y="2522411"/>
            <a:ext cx="1044401" cy="2693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3224893" y="1698171"/>
            <a:ext cx="3036717" cy="27545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24893" y="1698171"/>
            <a:ext cx="3036717" cy="681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6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4" end="4"/>
                                            </p:txEl>
                                          </p:spTgt>
                                        </p:tgtEl>
                                        <p:attrNameLst>
                                          <p:attrName>style.visibility</p:attrName>
                                        </p:attrNameLst>
                                      </p:cBhvr>
                                      <p:to>
                                        <p:strVal val="visible"/>
                                      </p:to>
                                    </p:set>
                                    <p:animEffect transition="in" filter="fade">
                                      <p:cBhvr>
                                        <p:cTn id="52" dur="500"/>
                                        <p:tgtEl>
                                          <p:spTgt spid="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Effect transition="in" filter="fade">
                                      <p:cBhvr>
                                        <p:cTn id="65" dur="500"/>
                                        <p:tgtEl>
                                          <p:spTgt spid="3">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6" end="6"/>
                                            </p:txEl>
                                          </p:spTgt>
                                        </p:tgtEl>
                                        <p:attrNameLst>
                                          <p:attrName>style.visibility</p:attrName>
                                        </p:attrNameLst>
                                      </p:cBhvr>
                                      <p:to>
                                        <p:strVal val="visible"/>
                                      </p:to>
                                    </p:set>
                                    <p:animEffect transition="in" filter="fade">
                                      <p:cBhvr>
                                        <p:cTn id="78" dur="500"/>
                                        <p:tgtEl>
                                          <p:spTgt spid="3">
                                            <p:txEl>
                                              <p:pRg st="6" end="6"/>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3">
                                            <p:txEl>
                                              <p:pRg st="7" end="7"/>
                                            </p:txEl>
                                          </p:spTgt>
                                        </p:tgtEl>
                                        <p:attrNameLst>
                                          <p:attrName>style.visibility</p:attrName>
                                        </p:attrNameLst>
                                      </p:cBhvr>
                                      <p:to>
                                        <p:strVal val="visible"/>
                                      </p:to>
                                    </p:set>
                                    <p:animEffect transition="in" filter="fade">
                                      <p:cBhvr>
                                        <p:cTn id="81" dur="500"/>
                                        <p:tgtEl>
                                          <p:spTgt spid="3">
                                            <p:txEl>
                                              <p:pRg st="7" end="7"/>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3">
                                            <p:txEl>
                                              <p:pRg st="8" end="8"/>
                                            </p:txEl>
                                          </p:spTgt>
                                        </p:tgtEl>
                                        <p:attrNameLst>
                                          <p:attrName>style.visibility</p:attrName>
                                        </p:attrNameLst>
                                      </p:cBhvr>
                                      <p:to>
                                        <p:strVal val="visible"/>
                                      </p:to>
                                    </p:set>
                                    <p:animEffect transition="in" filter="fade">
                                      <p:cBhvr>
                                        <p:cTn id="84" dur="500"/>
                                        <p:tgtEl>
                                          <p:spTgt spid="3">
                                            <p:txEl>
                                              <p:pRg st="8" end="8"/>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3">
                                            <p:txEl>
                                              <p:pRg st="9" end="9"/>
                                            </p:txEl>
                                          </p:spTgt>
                                        </p:tgtEl>
                                        <p:attrNameLst>
                                          <p:attrName>style.visibility</p:attrName>
                                        </p:attrNameLst>
                                      </p:cBhvr>
                                      <p:to>
                                        <p:strVal val="visible"/>
                                      </p:to>
                                    </p:set>
                                    <p:animEffect transition="in" filter="fade">
                                      <p:cBhvr>
                                        <p:cTn id="87" dur="500"/>
                                        <p:tgtEl>
                                          <p:spTgt spid="3">
                                            <p:txEl>
                                              <p:pRg st="9" end="9"/>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
                                            <p:txEl>
                                              <p:pRg st="10" end="10"/>
                                            </p:txEl>
                                          </p:spTgt>
                                        </p:tgtEl>
                                        <p:attrNameLst>
                                          <p:attrName>style.visibility</p:attrName>
                                        </p:attrNameLst>
                                      </p:cBhvr>
                                      <p:to>
                                        <p:strVal val="visible"/>
                                      </p:to>
                                    </p:set>
                                    <p:animEffect transition="in" filter="fade">
                                      <p:cBhvr>
                                        <p:cTn id="90" dur="500"/>
                                        <p:tgtEl>
                                          <p:spTgt spid="3">
                                            <p:txEl>
                                              <p:pRg st="10" end="10"/>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3">
                                            <p:txEl>
                                              <p:pRg st="11" end="11"/>
                                            </p:txEl>
                                          </p:spTgt>
                                        </p:tgtEl>
                                        <p:attrNameLst>
                                          <p:attrName>style.visibility</p:attrName>
                                        </p:attrNameLst>
                                      </p:cBhvr>
                                      <p:to>
                                        <p:strVal val="visible"/>
                                      </p:to>
                                    </p:set>
                                    <p:animEffect transition="in" filter="fade">
                                      <p:cBhvr>
                                        <p:cTn id="93" dur="500"/>
                                        <p:tgtEl>
                                          <p:spTgt spid="3">
                                            <p:txEl>
                                              <p:pRg st="11" end="11"/>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3">
                                            <p:txEl>
                                              <p:pRg st="12" end="12"/>
                                            </p:txEl>
                                          </p:spTgt>
                                        </p:tgtEl>
                                        <p:attrNameLst>
                                          <p:attrName>style.visibility</p:attrName>
                                        </p:attrNameLst>
                                      </p:cBhvr>
                                      <p:to>
                                        <p:strVal val="visible"/>
                                      </p:to>
                                    </p:set>
                                    <p:animEffect transition="in" filter="fade">
                                      <p:cBhvr>
                                        <p:cTn id="96" dur="500"/>
                                        <p:tgtEl>
                                          <p:spTgt spid="3">
                                            <p:txEl>
                                              <p:pRg st="12" end="12"/>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3">
                                            <p:txEl>
                                              <p:pRg st="13" end="13"/>
                                            </p:txEl>
                                          </p:spTgt>
                                        </p:tgtEl>
                                        <p:attrNameLst>
                                          <p:attrName>style.visibility</p:attrName>
                                        </p:attrNameLst>
                                      </p:cBhvr>
                                      <p:to>
                                        <p:strVal val="visible"/>
                                      </p:to>
                                    </p:set>
                                    <p:animEffect transition="in" filter="fade">
                                      <p:cBhvr>
                                        <p:cTn id="99" dur="500"/>
                                        <p:tgtEl>
                                          <p:spTgt spid="3">
                                            <p:txEl>
                                              <p:pRg st="13" end="13"/>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3">
                                            <p:txEl>
                                              <p:pRg st="14" end="14"/>
                                            </p:txEl>
                                          </p:spTgt>
                                        </p:tgtEl>
                                        <p:attrNameLst>
                                          <p:attrName>style.visibility</p:attrName>
                                        </p:attrNameLst>
                                      </p:cBhvr>
                                      <p:to>
                                        <p:strVal val="visible"/>
                                      </p:to>
                                    </p:set>
                                    <p:animEffect transition="in" filter="fade">
                                      <p:cBhvr>
                                        <p:cTn id="102" dur="500"/>
                                        <p:tgtEl>
                                          <p:spTgt spid="3">
                                            <p:txEl>
                                              <p:pRg st="14" end="14"/>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Machine Learning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786" y="797632"/>
            <a:ext cx="4182215" cy="418221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1845" t="16456" r="12870" b="15410"/>
          <a:stretch/>
        </p:blipFill>
        <p:spPr>
          <a:xfrm>
            <a:off x="7067997" y="3988444"/>
            <a:ext cx="1946886" cy="991403"/>
          </a:xfrm>
          <a:prstGeom prst="rect">
            <a:avLst/>
          </a:prstGeom>
        </p:spPr>
      </p:pic>
    </p:spTree>
    <p:extLst>
      <p:ext uri="{BB962C8B-B14F-4D97-AF65-F5344CB8AC3E}">
        <p14:creationId xmlns:p14="http://schemas.microsoft.com/office/powerpoint/2010/main" val="11597917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8"/>
          <p:cNvSpPr txBox="1">
            <a:spLocks noGrp="1"/>
          </p:cNvSpPr>
          <p:nvPr>
            <p:ph type="body" idx="1"/>
          </p:nvPr>
        </p:nvSpPr>
        <p:spPr>
          <a:xfrm>
            <a:off x="1590550" y="254632"/>
            <a:ext cx="7332000" cy="543000"/>
          </a:xfrm>
          <a:prstGeom prst="rect">
            <a:avLst/>
          </a:prstGeom>
          <a:noFill/>
          <a:ln>
            <a:noFill/>
          </a:ln>
        </p:spPr>
        <p:txBody>
          <a:bodyPr spcFirstLastPara="1" wrap="square" lIns="68575" tIns="34275" rIns="68575" bIns="34275" anchor="ctr" anchorCtr="0">
            <a:noAutofit/>
          </a:bodyPr>
          <a:lstStyle/>
          <a:p>
            <a:pPr marL="457200" marR="0" lvl="0" indent="-228600" algn="l" rtl="0">
              <a:lnSpc>
                <a:spcPct val="90000"/>
              </a:lnSpc>
              <a:spcBef>
                <a:spcPts val="800"/>
              </a:spcBef>
              <a:spcAft>
                <a:spcPts val="0"/>
              </a:spcAft>
              <a:buClr>
                <a:schemeClr val="lt1"/>
              </a:buClr>
              <a:buSzPts val="4100"/>
              <a:buFont typeface="Arial"/>
              <a:buNone/>
            </a:pPr>
            <a:r>
              <a:rPr lang="en-US"/>
              <a:t>Build AI App in 10min</a:t>
            </a:r>
            <a:endParaRPr/>
          </a:p>
        </p:txBody>
      </p:sp>
      <p:pic>
        <p:nvPicPr>
          <p:cNvPr id="505" name="Google Shape;505;p28"/>
          <p:cNvPicPr preferRelativeResize="0"/>
          <p:nvPr/>
        </p:nvPicPr>
        <p:blipFill rotWithShape="1">
          <a:blip r:embed="rId3">
            <a:alphaModFix/>
          </a:blip>
          <a:srcRect/>
          <a:stretch/>
        </p:blipFill>
        <p:spPr>
          <a:xfrm>
            <a:off x="1590550" y="1107449"/>
            <a:ext cx="6062059" cy="3823848"/>
          </a:xfrm>
          <a:prstGeom prst="rect">
            <a:avLst/>
          </a:prstGeom>
          <a:noFill/>
          <a:ln>
            <a:noFill/>
          </a:ln>
        </p:spPr>
      </p:pic>
    </p:spTree>
    <p:extLst>
      <p:ext uri="{BB962C8B-B14F-4D97-AF65-F5344CB8AC3E}">
        <p14:creationId xmlns:p14="http://schemas.microsoft.com/office/powerpoint/2010/main" val="2696524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9"/>
          <p:cNvSpPr txBox="1">
            <a:spLocks noGrp="1"/>
          </p:cNvSpPr>
          <p:nvPr>
            <p:ph type="body" idx="1"/>
          </p:nvPr>
        </p:nvSpPr>
        <p:spPr>
          <a:xfrm>
            <a:off x="1590550" y="254632"/>
            <a:ext cx="6098723" cy="543000"/>
          </a:xfrm>
          <a:prstGeom prst="rect">
            <a:avLst/>
          </a:prstGeom>
          <a:noFill/>
          <a:ln>
            <a:noFill/>
          </a:ln>
        </p:spPr>
        <p:txBody>
          <a:bodyPr spcFirstLastPara="1" wrap="square" lIns="68575" tIns="34275" rIns="68575" bIns="34275" anchor="ctr" anchorCtr="0">
            <a:noAutofit/>
          </a:bodyPr>
          <a:lstStyle/>
          <a:p>
            <a:pPr marL="457200" lvl="0" indent="-228600" algn="ctr" rtl="0">
              <a:lnSpc>
                <a:spcPct val="90000"/>
              </a:lnSpc>
              <a:spcBef>
                <a:spcPts val="800"/>
              </a:spcBef>
              <a:spcAft>
                <a:spcPts val="0"/>
              </a:spcAft>
              <a:buSzPts val="4100"/>
              <a:buNone/>
            </a:pPr>
            <a:r>
              <a:rPr lang="en-US"/>
              <a:t>Who am I?</a:t>
            </a:r>
            <a:endParaRPr/>
          </a:p>
        </p:txBody>
      </p:sp>
      <p:pic>
        <p:nvPicPr>
          <p:cNvPr id="511" name="Google Shape;511;p29"/>
          <p:cNvPicPr preferRelativeResize="0"/>
          <p:nvPr/>
        </p:nvPicPr>
        <p:blipFill rotWithShape="1">
          <a:blip r:embed="rId3">
            <a:alphaModFix/>
          </a:blip>
          <a:srcRect/>
          <a:stretch/>
        </p:blipFill>
        <p:spPr>
          <a:xfrm>
            <a:off x="3769619" y="2255436"/>
            <a:ext cx="1763345" cy="1825797"/>
          </a:xfrm>
          <a:prstGeom prst="rect">
            <a:avLst/>
          </a:prstGeom>
          <a:noFill/>
          <a:ln>
            <a:noFill/>
          </a:ln>
        </p:spPr>
      </p:pic>
      <p:sp>
        <p:nvSpPr>
          <p:cNvPr id="512" name="Google Shape;512;p29"/>
          <p:cNvSpPr txBox="1"/>
          <p:nvPr/>
        </p:nvSpPr>
        <p:spPr>
          <a:xfrm>
            <a:off x="311700" y="1101437"/>
            <a:ext cx="8513645" cy="574586"/>
          </a:xfrm>
          <a:prstGeom prst="rect">
            <a:avLst/>
          </a:prstGeom>
          <a:noFill/>
          <a:ln>
            <a:noFill/>
          </a:ln>
        </p:spPr>
        <p:txBody>
          <a:bodyPr spcFirstLastPara="1" wrap="square" lIns="68575" tIns="34275" rIns="68575" bIns="34275" anchor="t" anchorCtr="0">
            <a:noAutofit/>
          </a:bodyPr>
          <a:lstStyle/>
          <a:p>
            <a:pPr marL="114300" marR="0" lvl="1" indent="0" algn="ctr" rtl="0">
              <a:lnSpc>
                <a:spcPct val="90000"/>
              </a:lnSpc>
              <a:spcBef>
                <a:spcPts val="400"/>
              </a:spcBef>
              <a:spcAft>
                <a:spcPts val="0"/>
              </a:spcAft>
              <a:buClr>
                <a:schemeClr val="dk1"/>
              </a:buClr>
              <a:buSzPts val="1800"/>
              <a:buFont typeface="Arial"/>
              <a:buNone/>
            </a:pPr>
            <a:r>
              <a:rPr lang="en-US" sz="2400" b="1" i="0" u="none" strike="noStrike" cap="none">
                <a:solidFill>
                  <a:schemeClr val="dk1"/>
                </a:solidFill>
                <a:latin typeface="Arial"/>
                <a:ea typeface="Arial"/>
                <a:cs typeface="Arial"/>
                <a:sym typeface="Arial"/>
              </a:rPr>
              <a:t>Samer Salameh</a:t>
            </a:r>
            <a:endParaRPr sz="2400" b="1" i="0" u="none" strike="noStrike" cap="none">
              <a:solidFill>
                <a:schemeClr val="dk1"/>
              </a:solidFill>
              <a:latin typeface="Arial"/>
              <a:ea typeface="Arial"/>
              <a:cs typeface="Arial"/>
              <a:sym typeface="Arial"/>
            </a:endParaRPr>
          </a:p>
        </p:txBody>
      </p:sp>
      <p:sp>
        <p:nvSpPr>
          <p:cNvPr id="513" name="Google Shape;513;p29"/>
          <p:cNvSpPr/>
          <p:nvPr/>
        </p:nvSpPr>
        <p:spPr>
          <a:xfrm>
            <a:off x="3455966" y="2255436"/>
            <a:ext cx="2390652" cy="2212519"/>
          </a:xfrm>
          <a:prstGeom prst="ellipse">
            <a:avLst/>
          </a:prstGeom>
          <a:noFill/>
          <a:ln w="25400" cap="flat" cmpd="sng">
            <a:solidFill>
              <a:srgbClr val="627E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4" name="Google Shape;514;p29"/>
          <p:cNvSpPr/>
          <p:nvPr/>
        </p:nvSpPr>
        <p:spPr>
          <a:xfrm>
            <a:off x="2070277" y="1547550"/>
            <a:ext cx="4996490" cy="707886"/>
          </a:xfrm>
          <a:prstGeom prst="rect">
            <a:avLst/>
          </a:prstGeom>
          <a:noFill/>
          <a:ln>
            <a:noFill/>
          </a:ln>
        </p:spPr>
        <p:txBody>
          <a:bodyPr spcFirstLastPara="1" wrap="square" lIns="91425" tIns="45700" rIns="91425" bIns="45700" anchor="t" anchorCtr="0">
            <a:spAutoFit/>
          </a:bodyPr>
          <a:lstStyle/>
          <a:p>
            <a:pPr marL="114300" marR="0" lvl="1"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Senior Data Engineer &amp; Business Analyst</a:t>
            </a:r>
            <a:endParaRPr/>
          </a:p>
          <a:p>
            <a:pPr marL="114300" marR="0" lvl="1"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Data Scientist</a:t>
            </a:r>
            <a:endParaRPr sz="2000" b="0" i="0" u="none" strike="noStrike" cap="none">
              <a:solidFill>
                <a:srgbClr val="000000"/>
              </a:solidFill>
              <a:latin typeface="Arial"/>
              <a:ea typeface="Arial"/>
              <a:cs typeface="Arial"/>
              <a:sym typeface="Arial"/>
            </a:endParaRPr>
          </a:p>
        </p:txBody>
      </p:sp>
      <p:pic>
        <p:nvPicPr>
          <p:cNvPr id="515" name="Google Shape;515;p29" descr="Related image"/>
          <p:cNvPicPr preferRelativeResize="0"/>
          <p:nvPr/>
        </p:nvPicPr>
        <p:blipFill rotWithShape="1">
          <a:blip r:embed="rId4">
            <a:alphaModFix/>
          </a:blip>
          <a:srcRect/>
          <a:stretch/>
        </p:blipFill>
        <p:spPr>
          <a:xfrm>
            <a:off x="5846617" y="1979828"/>
            <a:ext cx="985977" cy="937559"/>
          </a:xfrm>
          <a:prstGeom prst="rect">
            <a:avLst/>
          </a:prstGeom>
          <a:noFill/>
          <a:ln>
            <a:noFill/>
          </a:ln>
        </p:spPr>
      </p:pic>
    </p:spTree>
    <p:extLst>
      <p:ext uri="{BB962C8B-B14F-4D97-AF65-F5344CB8AC3E}">
        <p14:creationId xmlns:p14="http://schemas.microsoft.com/office/powerpoint/2010/main" val="416555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
                                            <p:txEl>
                                              <p:pRg st="0" end="0"/>
                                            </p:txEl>
                                          </p:spTgt>
                                        </p:tgtEl>
                                        <p:attrNameLst>
                                          <p:attrName>style.visibility</p:attrName>
                                        </p:attrNameLst>
                                      </p:cBhvr>
                                      <p:to>
                                        <p:strVal val="visible"/>
                                      </p:to>
                                    </p:set>
                                    <p:animEffect transition="in" filter="fade">
                                      <p:cBhvr>
                                        <p:cTn id="7" dur="500"/>
                                        <p:tgtEl>
                                          <p:spTgt spid="5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Types of Machine </a:t>
            </a:r>
            <a:r>
              <a:rPr lang="en-US" dirty="0" smtClean="0"/>
              <a:t>Learning</a:t>
            </a:r>
            <a:endParaRPr lang="en-US" dirty="0"/>
          </a:p>
        </p:txBody>
      </p:sp>
      <p:sp>
        <p:nvSpPr>
          <p:cNvPr id="3" name="Text Placeholder 3"/>
          <p:cNvSpPr txBox="1">
            <a:spLocks/>
          </p:cNvSpPr>
          <p:nvPr/>
        </p:nvSpPr>
        <p:spPr>
          <a:xfrm>
            <a:off x="283420" y="1082584"/>
            <a:ext cx="8520600" cy="175858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457200" lvl="1"/>
            <a:r>
              <a:rPr lang="en-US" dirty="0" smtClean="0"/>
              <a:t>Supervised learning</a:t>
            </a:r>
          </a:p>
          <a:p>
            <a:pPr marL="914400" lvl="2"/>
            <a:r>
              <a:rPr lang="en-US" sz="1600" dirty="0"/>
              <a:t>Output labels are known</a:t>
            </a:r>
          </a:p>
          <a:p>
            <a:pPr marL="914400" lvl="2"/>
            <a:r>
              <a:rPr lang="en-US" sz="1600" dirty="0"/>
              <a:t>Learn the ML model that produces the prediction closest to the output</a:t>
            </a:r>
            <a:endParaRPr lang="en-US" sz="1600" dirty="0" smtClean="0"/>
          </a:p>
          <a:p>
            <a:pPr marL="457200" lvl="1"/>
            <a:r>
              <a:rPr lang="en-US" dirty="0" smtClean="0"/>
              <a:t>Unsupervised Learning</a:t>
            </a:r>
          </a:p>
          <a:p>
            <a:pPr marL="914400" lvl="2"/>
            <a:r>
              <a:rPr lang="en-US" sz="1600" dirty="0"/>
              <a:t>Output labels are not known</a:t>
            </a:r>
          </a:p>
          <a:p>
            <a:pPr marL="914400" lvl="2"/>
            <a:r>
              <a:rPr lang="en-US" sz="1600" dirty="0"/>
              <a:t>Divides data into clusters of similar data </a:t>
            </a:r>
            <a:r>
              <a:rPr lang="en-US" sz="1600" dirty="0" smtClean="0"/>
              <a:t>points</a:t>
            </a:r>
          </a:p>
        </p:txBody>
      </p:sp>
      <p:pic>
        <p:nvPicPr>
          <p:cNvPr id="4" name="Picture 3"/>
          <p:cNvPicPr>
            <a:picLocks noChangeAspect="1"/>
          </p:cNvPicPr>
          <p:nvPr/>
        </p:nvPicPr>
        <p:blipFill>
          <a:blip r:embed="rId2"/>
          <a:stretch>
            <a:fillRect/>
          </a:stretch>
        </p:blipFill>
        <p:spPr>
          <a:xfrm>
            <a:off x="4336998" y="2945003"/>
            <a:ext cx="4304082" cy="189369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41020" y="2945002"/>
            <a:ext cx="3458264" cy="18936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21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200" dirty="0" smtClean="0"/>
              <a:t>How to wake Up in the Morning</a:t>
            </a:r>
            <a:endParaRPr lang="en-US" sz="3200" dirty="0"/>
          </a:p>
        </p:txBody>
      </p:sp>
      <p:pic>
        <p:nvPicPr>
          <p:cNvPr id="3" name="Picture 2"/>
          <p:cNvPicPr>
            <a:picLocks noChangeAspect="1"/>
          </p:cNvPicPr>
          <p:nvPr/>
        </p:nvPicPr>
        <p:blipFill>
          <a:blip r:embed="rId2"/>
          <a:stretch>
            <a:fillRect/>
          </a:stretch>
        </p:blipFill>
        <p:spPr>
          <a:xfrm>
            <a:off x="1813983" y="1079500"/>
            <a:ext cx="5753100" cy="3695700"/>
          </a:xfrm>
          <a:prstGeom prst="rect">
            <a:avLst/>
          </a:prstGeom>
        </p:spPr>
      </p:pic>
    </p:spTree>
    <p:extLst>
      <p:ext uri="{BB962C8B-B14F-4D97-AF65-F5344CB8AC3E}">
        <p14:creationId xmlns:p14="http://schemas.microsoft.com/office/powerpoint/2010/main" val="1491025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Types of Machine </a:t>
            </a:r>
            <a:r>
              <a:rPr lang="en-US" dirty="0" smtClean="0"/>
              <a:t>Learning</a:t>
            </a:r>
            <a:endParaRPr lang="en-US" dirty="0"/>
          </a:p>
        </p:txBody>
      </p:sp>
      <p:sp>
        <p:nvSpPr>
          <p:cNvPr id="3" name="Text Placeholder 3"/>
          <p:cNvSpPr txBox="1">
            <a:spLocks/>
          </p:cNvSpPr>
          <p:nvPr/>
        </p:nvSpPr>
        <p:spPr>
          <a:xfrm>
            <a:off x="283420" y="1082584"/>
            <a:ext cx="8520600" cy="104339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457200" lvl="1"/>
            <a:r>
              <a:rPr lang="en-US" dirty="0" smtClean="0"/>
              <a:t>Reinforcement Learning</a:t>
            </a:r>
          </a:p>
          <a:p>
            <a:pPr marL="914400" lvl="2"/>
            <a:r>
              <a:rPr lang="en-US" sz="1600" dirty="0" smtClean="0"/>
              <a:t>An </a:t>
            </a:r>
            <a:r>
              <a:rPr lang="en-US" sz="1600" dirty="0"/>
              <a:t>agent interacts with an environment and performs action</a:t>
            </a:r>
          </a:p>
          <a:p>
            <a:pPr marL="914400" lvl="2"/>
            <a:r>
              <a:rPr lang="en-US" sz="1600" dirty="0"/>
              <a:t>Learns through experience (reward mechanism)</a:t>
            </a:r>
          </a:p>
        </p:txBody>
      </p:sp>
      <p:pic>
        <p:nvPicPr>
          <p:cNvPr id="3076" name="Picture 4" descr="Image result for Reinforcement Learning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539" y="2286032"/>
            <a:ext cx="4117975" cy="193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27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fade">
                                      <p:cBhvr>
                                        <p:cTn id="16"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err="1" smtClean="0"/>
              <a:t>Jupyter</a:t>
            </a:r>
            <a:r>
              <a:rPr lang="en-US" dirty="0" smtClean="0"/>
              <a:t> Notebook</a:t>
            </a:r>
            <a:endParaRPr lang="en-US" dirty="0"/>
          </a:p>
        </p:txBody>
      </p:sp>
      <p:sp>
        <p:nvSpPr>
          <p:cNvPr id="3" name="Text Placeholder 3"/>
          <p:cNvSpPr txBox="1">
            <a:spLocks/>
          </p:cNvSpPr>
          <p:nvPr/>
        </p:nvSpPr>
        <p:spPr>
          <a:xfrm>
            <a:off x="283420" y="1082583"/>
            <a:ext cx="8520600" cy="384763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457200" lvl="1"/>
            <a:r>
              <a:rPr lang="en-US" dirty="0" smtClean="0"/>
              <a:t>Open-source </a:t>
            </a:r>
            <a:r>
              <a:rPr lang="en-US" dirty="0"/>
              <a:t>web </a:t>
            </a:r>
            <a:r>
              <a:rPr lang="en-US" dirty="0" smtClean="0"/>
              <a:t>application</a:t>
            </a:r>
          </a:p>
          <a:p>
            <a:pPr marL="114300" lvl="1" indent="0">
              <a:buNone/>
            </a:pPr>
            <a:endParaRPr lang="en-US" dirty="0" smtClean="0"/>
          </a:p>
          <a:p>
            <a:pPr marL="457200" lvl="1"/>
            <a:r>
              <a:rPr lang="en-US" dirty="0"/>
              <a:t>To create and share documents that contain live </a:t>
            </a:r>
            <a:r>
              <a:rPr lang="en-US" dirty="0" err="1" smtClean="0"/>
              <a:t>code,equations,visualizations</a:t>
            </a:r>
            <a:r>
              <a:rPr lang="en-US" dirty="0" smtClean="0"/>
              <a:t> </a:t>
            </a:r>
            <a:r>
              <a:rPr lang="en-US" dirty="0"/>
              <a:t>and narrative text</a:t>
            </a:r>
            <a:r>
              <a:rPr lang="en-US" dirty="0" smtClean="0"/>
              <a:t>.</a:t>
            </a:r>
          </a:p>
          <a:p>
            <a:pPr marL="114300" lvl="1" indent="0">
              <a:buNone/>
            </a:pPr>
            <a:endParaRPr lang="en-US" dirty="0" smtClean="0"/>
          </a:p>
          <a:p>
            <a:pPr marL="457200" lvl="1"/>
            <a:r>
              <a:rPr lang="en-US" dirty="0"/>
              <a:t>Uses </a:t>
            </a:r>
            <a:r>
              <a:rPr lang="en-US" dirty="0" smtClean="0"/>
              <a:t>include</a:t>
            </a:r>
          </a:p>
          <a:p>
            <a:pPr marL="914400" lvl="2"/>
            <a:r>
              <a:rPr lang="en-US" sz="1800" dirty="0"/>
              <a:t>data cleaning and transformation</a:t>
            </a:r>
          </a:p>
          <a:p>
            <a:pPr marL="914400" lvl="2"/>
            <a:r>
              <a:rPr lang="en-US" sz="1800" dirty="0" smtClean="0"/>
              <a:t>numerical simulation</a:t>
            </a:r>
          </a:p>
          <a:p>
            <a:pPr marL="914400" lvl="2"/>
            <a:r>
              <a:rPr lang="en-US" sz="1800" dirty="0" smtClean="0"/>
              <a:t>statistical modeling</a:t>
            </a:r>
            <a:endParaRPr lang="en-US" sz="1800" dirty="0"/>
          </a:p>
          <a:p>
            <a:pPr marL="914400" lvl="2"/>
            <a:r>
              <a:rPr lang="en-US" sz="1800" dirty="0"/>
              <a:t>data </a:t>
            </a:r>
            <a:r>
              <a:rPr lang="en-US" sz="1800" dirty="0" smtClean="0"/>
              <a:t>visualization</a:t>
            </a:r>
            <a:endParaRPr lang="en-US" sz="1800" dirty="0"/>
          </a:p>
          <a:p>
            <a:pPr marL="914400" lvl="2"/>
            <a:r>
              <a:rPr lang="en-US" sz="1800" dirty="0"/>
              <a:t>machine </a:t>
            </a:r>
            <a:r>
              <a:rPr lang="en-US" sz="1800" dirty="0" smtClean="0"/>
              <a:t>learning</a:t>
            </a:r>
            <a:endParaRPr lang="en-US" sz="1800" dirty="0"/>
          </a:p>
          <a:p>
            <a:pPr marL="914400" lvl="2"/>
            <a:r>
              <a:rPr lang="en-US" sz="1800" dirty="0"/>
              <a:t>and much more</a:t>
            </a:r>
          </a:p>
        </p:txBody>
      </p:sp>
      <p:pic>
        <p:nvPicPr>
          <p:cNvPr id="4" name="Picture 3"/>
          <p:cNvPicPr>
            <a:picLocks noChangeAspect="1"/>
          </p:cNvPicPr>
          <p:nvPr/>
        </p:nvPicPr>
        <p:blipFill>
          <a:blip r:embed="rId2"/>
          <a:stretch>
            <a:fillRect/>
          </a:stretch>
        </p:blipFill>
        <p:spPr>
          <a:xfrm>
            <a:off x="5026352" y="2551783"/>
            <a:ext cx="3896198" cy="1869388"/>
          </a:xfrm>
          <a:prstGeom prst="rect">
            <a:avLst/>
          </a:prstGeom>
        </p:spPr>
      </p:pic>
    </p:spTree>
    <p:extLst>
      <p:ext uri="{BB962C8B-B14F-4D97-AF65-F5344CB8AC3E}">
        <p14:creationId xmlns:p14="http://schemas.microsoft.com/office/powerpoint/2010/main" val="42604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z="2400" dirty="0" smtClean="0"/>
              <a:t>Top Data Science Technologies</a:t>
            </a:r>
            <a:endParaRPr lang="en-US" sz="2400" dirty="0"/>
          </a:p>
        </p:txBody>
      </p:sp>
      <p:pic>
        <p:nvPicPr>
          <p:cNvPr id="1028" name="Picture 4" descr="https://miro.medium.com/max/1204/1*lsI8O_2yGfYoUpCT6kNynw.png"/>
          <p:cNvPicPr>
            <a:picLocks noChangeAspect="1" noChangeArrowheads="1"/>
          </p:cNvPicPr>
          <p:nvPr/>
        </p:nvPicPr>
        <p:blipFill rotWithShape="1">
          <a:blip r:embed="rId3">
            <a:extLst>
              <a:ext uri="{28A0092B-C50C-407E-A947-70E740481C1C}">
                <a14:useLocalDpi xmlns:a14="http://schemas.microsoft.com/office/drawing/2010/main" val="0"/>
              </a:ext>
            </a:extLst>
          </a:blip>
          <a:srcRect b="9333"/>
          <a:stretch/>
        </p:blipFill>
        <p:spPr bwMode="auto">
          <a:xfrm>
            <a:off x="1498860" y="916959"/>
            <a:ext cx="5910608" cy="413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14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Data Definition Framework</a:t>
            </a:r>
            <a:endParaRPr lang="en-US" dirty="0"/>
          </a:p>
        </p:txBody>
      </p:sp>
      <p:pic>
        <p:nvPicPr>
          <p:cNvPr id="5" name="Picture 4"/>
          <p:cNvPicPr>
            <a:picLocks noChangeAspect="1"/>
          </p:cNvPicPr>
          <p:nvPr/>
        </p:nvPicPr>
        <p:blipFill>
          <a:blip r:embed="rId2"/>
          <a:stretch>
            <a:fillRect/>
          </a:stretch>
        </p:blipFill>
        <p:spPr>
          <a:xfrm>
            <a:off x="1854139" y="1055802"/>
            <a:ext cx="5327564" cy="3869359"/>
          </a:xfrm>
          <a:prstGeom prst="rect">
            <a:avLst/>
          </a:prstGeom>
        </p:spPr>
      </p:pic>
    </p:spTree>
    <p:extLst>
      <p:ext uri="{BB962C8B-B14F-4D97-AF65-F5344CB8AC3E}">
        <p14:creationId xmlns:p14="http://schemas.microsoft.com/office/powerpoint/2010/main" val="154878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Data Science Life Cycle</a:t>
            </a:r>
            <a:endParaRPr lang="en-US" dirty="0"/>
          </a:p>
        </p:txBody>
      </p:sp>
      <p:pic>
        <p:nvPicPr>
          <p:cNvPr id="1026" name="Picture 2" descr="Image result for Data Science Life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789" y="1453661"/>
            <a:ext cx="3163019" cy="3176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68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938" y="797632"/>
            <a:ext cx="4182215" cy="4182215"/>
          </a:xfrm>
          <a:prstGeom prst="rect">
            <a:avLst/>
          </a:prstGeom>
        </p:spPr>
      </p:pic>
    </p:spTree>
    <p:extLst>
      <p:ext uri="{BB962C8B-B14F-4D97-AF65-F5344CB8AC3E}">
        <p14:creationId xmlns:p14="http://schemas.microsoft.com/office/powerpoint/2010/main" val="151311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nd End Slide Master">
  <a:themeElements>
    <a:clrScheme name="AI">
      <a:dk1>
        <a:srgbClr val="000000"/>
      </a:dk1>
      <a:lt1>
        <a:srgbClr val="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Artificial Intelligence">
      <a:dk1>
        <a:srgbClr val="000000"/>
      </a:dk1>
      <a:lt1>
        <a:srgbClr val="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12298</TotalTime>
  <Words>1652</Words>
  <Application>Microsoft Office PowerPoint</Application>
  <PresentationFormat>On-screen Show (16:9)</PresentationFormat>
  <Paragraphs>205</Paragraphs>
  <Slides>30</Slides>
  <Notes>20</Notes>
  <HiddenSlides>3</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Consolas</vt:lpstr>
      <vt:lpstr>Helvetica Neue</vt:lpstr>
      <vt:lpstr>Arial</vt:lpstr>
      <vt:lpstr>Wingdings</vt:lpstr>
      <vt:lpstr>Calibri</vt:lpstr>
      <vt:lpstr>Cover and End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Samer</dc:creator>
  <cp:lastModifiedBy>Samer ...</cp:lastModifiedBy>
  <cp:revision>409</cp:revision>
  <dcterms:modified xsi:type="dcterms:W3CDTF">2019-10-14T18:13:12Z</dcterms:modified>
</cp:coreProperties>
</file>